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7"/>
  </p:notesMasterIdLst>
  <p:sldIdLst>
    <p:sldId id="256" r:id="rId2"/>
    <p:sldId id="257" r:id="rId3"/>
    <p:sldId id="260" r:id="rId4"/>
    <p:sldId id="287" r:id="rId5"/>
    <p:sldId id="284" r:id="rId6"/>
    <p:sldId id="288" r:id="rId7"/>
    <p:sldId id="277" r:id="rId8"/>
    <p:sldId id="289" r:id="rId9"/>
    <p:sldId id="291" r:id="rId10"/>
    <p:sldId id="292" r:id="rId11"/>
    <p:sldId id="293" r:id="rId12"/>
    <p:sldId id="263" r:id="rId13"/>
    <p:sldId id="283" r:id="rId14"/>
    <p:sldId id="282" r:id="rId15"/>
    <p:sldId id="268" r:id="rId16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A84"/>
    <a:srgbClr val="262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30"/>
            </a:pPr>
            <a:r>
              <a:rPr lang="ru-RU" sz="13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поднадзорных организаций, более </a:t>
            </a:r>
            <a:r>
              <a:rPr lang="ru-RU" sz="139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3500</a:t>
            </a:r>
            <a:r>
              <a:rPr lang="ru-RU" sz="13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них:</a:t>
            </a:r>
          </a:p>
        </c:rich>
      </c:tx>
      <c:layout>
        <c:manualLayout>
          <c:xMode val="edge"/>
          <c:yMode val="edge"/>
          <c:x val="0.13750000000000001"/>
          <c:y val="2.100840336134454E-2"/>
        </c:manualLayout>
      </c:layout>
      <c:overlay val="0"/>
    </c:title>
    <c:autoTitleDeleted val="0"/>
    <c:view3D>
      <c:rotX val="30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404932150883264E-2"/>
          <c:y val="0.26285668888674546"/>
          <c:w val="0.72019923936153096"/>
          <c:h val="0.392491232228482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поднадзорных организаций, более 3200, из них: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/>
              </a:outerShdw>
            </a:effectLst>
          </c:spPr>
          <c:dPt>
            <c:idx val="0"/>
            <c:bubble3D val="0"/>
            <c:spPr>
              <a:solidFill>
                <a:srgbClr val="FFFF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rgbClr val="000000"/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Опасные производственные объекты</c:v>
                </c:pt>
                <c:pt idx="1">
                  <c:v>Организации эксплуатирующие опасные объекты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1824</c:v>
                </c:pt>
                <c:pt idx="1">
                  <c:v>1746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4">
          <a:noFill/>
        </a:ln>
      </c:spPr>
    </c:plotArea>
    <c:legend>
      <c:legendPos val="b"/>
      <c:layout>
        <c:manualLayout>
          <c:xMode val="edge"/>
          <c:yMode val="edge"/>
          <c:x val="0"/>
          <c:y val="0.68224406776036906"/>
          <c:w val="1"/>
          <c:h val="0.31775593223963094"/>
        </c:manualLayout>
      </c:layout>
      <c:overlay val="0"/>
      <c:txPr>
        <a:bodyPr/>
        <a:lstStyle/>
        <a:p>
          <a:pPr>
            <a:defRPr sz="145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992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21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технических устройств  в  поднадзорных организациях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789473684210525"/>
          <c:y val="1.953125E-2"/>
        </c:manualLayout>
      </c:layout>
      <c:overlay val="0"/>
    </c:title>
    <c:autoTitleDeleted val="0"/>
    <c:view3D>
      <c:rotX val="30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40493215088325E-2"/>
          <c:y val="0.26285668888674546"/>
          <c:w val="0.7831363911678868"/>
          <c:h val="0.426582125819222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технических устройств в поднадзорных организациях</c:v>
                </c:pt>
              </c:strCache>
            </c:strRef>
          </c:tx>
          <c:spPr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solidFill>
                <a:srgbClr val="92D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Краны                                                                                                        </c:v>
                </c:pt>
                <c:pt idx="1">
                  <c:v>Опасные  объекты (лифты, эскалаторы, платформы подъемные для инвалидов)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9761</c:v>
                </c:pt>
                <c:pt idx="1">
                  <c:v>40606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legend>
      <c:legendPos val="b"/>
      <c:layout>
        <c:manualLayout>
          <c:xMode val="edge"/>
          <c:yMode val="edge"/>
          <c:x val="7.7844424571582296E-3"/>
          <c:y val="0.70336187103746761"/>
          <c:w val="0.92967973186177211"/>
          <c:h val="0.26163227699004421"/>
        </c:manualLayout>
      </c:layout>
      <c:overlay val="1"/>
      <c:txPr>
        <a:bodyPr/>
        <a:lstStyle/>
        <a:p>
          <a:pPr>
            <a:defRPr sz="144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984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проверок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3512043512043512E-2"/>
                  <c:y val="-3.225806451612906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620046620046617E-2"/>
                  <c:y val="-1.935500804334942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месяцев 2018 года</c:v>
                </c:pt>
                <c:pt idx="1">
                  <c:v>9 месяцев 2019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239</c:v>
                </c:pt>
                <c:pt idx="1">
                  <c:v>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1701248"/>
        <c:axId val="91702784"/>
        <c:axId val="0"/>
      </c:bar3DChart>
      <c:catAx>
        <c:axId val="9170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12"/>
            </a:pPr>
            <a:endParaRPr lang="ru-RU"/>
          </a:p>
        </c:txPr>
        <c:crossAx val="91702784"/>
        <c:crosses val="autoZero"/>
        <c:auto val="1"/>
        <c:lblAlgn val="ctr"/>
        <c:lblOffset val="100"/>
        <c:noMultiLvlLbl val="0"/>
      </c:catAx>
      <c:valAx>
        <c:axId val="91702784"/>
        <c:scaling>
          <c:orientation val="minMax"/>
          <c:max val="300"/>
          <c:min val="10"/>
        </c:scaling>
        <c:delete val="0"/>
        <c:axPos val="l"/>
        <c:numFmt formatCode="General" sourceLinked="1"/>
        <c:majorTickMark val="none"/>
        <c:minorTickMark val="none"/>
        <c:tickLblPos val="nextTo"/>
        <c:crossAx val="91701248"/>
        <c:crosses val="autoZero"/>
        <c:crossBetween val="between"/>
      </c:valAx>
      <c:spPr>
        <a:noFill/>
        <a:ln w="25364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648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78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37924422831459"/>
          <c:y val="6.8330167545204684E-2"/>
          <c:w val="0.80829171409721301"/>
          <c:h val="0.647689968670372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выявленных нарушений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4188034188034191E-2"/>
                  <c:y val="-3.4417857176732986E-2"/>
                </c:manualLayout>
              </c:layout>
              <c:spPr>
                <a:noFill/>
                <a:ln w="1960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16006216006216E-3"/>
                  <c:y val="-3.0115625029641387E-2"/>
                </c:manualLayout>
              </c:layout>
              <c:spPr>
                <a:noFill/>
                <a:ln w="1960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960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месяцев 2018</c:v>
                </c:pt>
                <c:pt idx="1">
                  <c:v>9 месяцев  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1051</c:v>
                </c:pt>
                <c:pt idx="1">
                  <c:v>1216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1765376"/>
        <c:axId val="91767168"/>
        <c:axId val="0"/>
      </c:bar3DChart>
      <c:catAx>
        <c:axId val="9176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31"/>
            </a:pPr>
            <a:endParaRPr lang="ru-RU"/>
          </a:p>
        </c:txPr>
        <c:crossAx val="91767168"/>
        <c:crosses val="autoZero"/>
        <c:auto val="1"/>
        <c:lblAlgn val="ctr"/>
        <c:lblOffset val="100"/>
        <c:noMultiLvlLbl val="0"/>
      </c:catAx>
      <c:valAx>
        <c:axId val="91767168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91765376"/>
        <c:crosses val="autoZero"/>
        <c:crossBetween val="between"/>
        <c:majorUnit val="200"/>
      </c:valAx>
      <c:spPr>
        <a:noFill/>
        <a:ln w="2538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99"/>
            </a:pPr>
            <a:endParaRPr lang="ru-RU"/>
          </a:p>
        </c:txPr>
      </c:legendEntry>
      <c:layout>
        <c:manualLayout>
          <c:xMode val="edge"/>
          <c:yMode val="edge"/>
          <c:x val="0"/>
          <c:y val="0.82734253090158594"/>
          <c:w val="0.9735575111934538"/>
          <c:h val="0.15535886219350792"/>
        </c:manualLayout>
      </c:layout>
      <c:overlay val="0"/>
      <c:txPr>
        <a:bodyPr/>
        <a:lstStyle/>
        <a:p>
          <a:pPr>
            <a:defRPr sz="1388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86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834492716382479"/>
          <c:y val="7.2118780772841423E-2"/>
          <c:w val="0.80165507283617721"/>
          <c:h val="0.805472651684962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наложенных административных штрафов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7296037296037296E-2"/>
                  <c:y val="-3.4408602150537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728049728049728E-2"/>
                  <c:y val="-3.4612717205969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месяцев 2018</c:v>
                </c:pt>
                <c:pt idx="1">
                  <c:v>9 месяцев 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02372096"/>
        <c:axId val="102373632"/>
        <c:axId val="0"/>
      </c:bar3DChart>
      <c:catAx>
        <c:axId val="10237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88"/>
            </a:pPr>
            <a:endParaRPr lang="ru-RU"/>
          </a:p>
        </c:txPr>
        <c:crossAx val="102373632"/>
        <c:crosses val="autoZero"/>
        <c:auto val="1"/>
        <c:lblAlgn val="ctr"/>
        <c:lblOffset val="100"/>
        <c:noMultiLvlLbl val="0"/>
      </c:catAx>
      <c:valAx>
        <c:axId val="102373632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102372096"/>
        <c:crosses val="autoZero"/>
        <c:crossBetween val="between"/>
      </c:valAx>
      <c:spPr>
        <a:noFill/>
        <a:ln w="25370">
          <a:noFill/>
        </a:ln>
      </c:spPr>
    </c:plotArea>
    <c:legend>
      <c:legendPos val="b"/>
      <c:layout>
        <c:manualLayout>
          <c:xMode val="edge"/>
          <c:yMode val="edge"/>
          <c:x val="0"/>
          <c:y val="0.90464195590058438"/>
          <c:w val="1"/>
          <c:h val="9.5358026095113568E-2"/>
        </c:manualLayout>
      </c:layout>
      <c:overlay val="0"/>
      <c:txPr>
        <a:bodyPr/>
        <a:lstStyle/>
        <a:p>
          <a:pPr>
            <a:defRPr sz="1398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6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05340545959621"/>
          <c:y val="2.7957256567752154E-2"/>
          <c:w val="0.76625899591403424"/>
          <c:h val="0.74564357874574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наложеных штрафов, тыс. руб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1633481852724915E-2"/>
                  <c:y val="-1.3589518989019916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971627620183832E-2"/>
                  <c:y val="-1.8688169090108474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6368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месяцев 2018</c:v>
                </c:pt>
                <c:pt idx="1">
                  <c:v>9 месяцев 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6964</c:v>
                </c:pt>
                <c:pt idx="1">
                  <c:v>13416.3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взысканных штрафов, тыс. руб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3396231933753867E-2"/>
                  <c:y val="-9.6397270846255469E-3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68887117573664E-2"/>
                  <c:y val="-1.4179667709906677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6368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месяцев 2018</c:v>
                </c:pt>
                <c:pt idx="1">
                  <c:v>9 месяцев 2019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11271</c:v>
                </c:pt>
                <c:pt idx="1">
                  <c:v>7673.5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20411648"/>
        <c:axId val="120413184"/>
        <c:axId val="0"/>
      </c:bar3DChart>
      <c:catAx>
        <c:axId val="12041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0413184"/>
        <c:crosses val="autoZero"/>
        <c:auto val="1"/>
        <c:lblAlgn val="ctr"/>
        <c:lblOffset val="100"/>
        <c:noMultiLvlLbl val="0"/>
      </c:catAx>
      <c:valAx>
        <c:axId val="120413184"/>
        <c:scaling>
          <c:orientation val="minMax"/>
          <c:max val="9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120411648"/>
        <c:crosses val="autoZero"/>
        <c:crossBetween val="between"/>
      </c:valAx>
      <c:spPr>
        <a:noFill/>
        <a:ln w="25392">
          <a:noFill/>
        </a:ln>
      </c:spPr>
    </c:plotArea>
    <c:legend>
      <c:legendPos val="b"/>
      <c:layout>
        <c:manualLayout>
          <c:xMode val="edge"/>
          <c:yMode val="edge"/>
          <c:x val="3.7675324521086448E-2"/>
          <c:y val="0.84946054716133457"/>
          <c:w val="0.92699469127445044"/>
          <c:h val="0.1085081932326026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53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639344262295184E-2"/>
          <c:y val="0.16927899686520412"/>
          <c:w val="0.92213114754098369"/>
          <c:h val="0.484326018808778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2018 года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3985377286121647E-3"/>
                  <c:y val="-2.672262004558416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983205038488519E-3"/>
                  <c:y val="-2.6721928425745427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аварий</c:v>
                </c:pt>
                <c:pt idx="1">
                  <c:v>Количество несчастных случаев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2019 года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1599553431665005E-2"/>
                  <c:y val="-4.1943867372343409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00832885386701E-2"/>
                  <c:y val="-3.028583323322899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аварий</c:v>
                </c:pt>
                <c:pt idx="1">
                  <c:v>Количество несчастных случаев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550144"/>
        <c:axId val="120551680"/>
        <c:axId val="0"/>
      </c:bar3DChart>
      <c:catAx>
        <c:axId val="12055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1"/>
            </a:pPr>
            <a:endParaRPr lang="ru-RU"/>
          </a:p>
        </c:txPr>
        <c:crossAx val="120551680"/>
        <c:crosses val="autoZero"/>
        <c:auto val="1"/>
        <c:lblAlgn val="ctr"/>
        <c:lblOffset val="100"/>
        <c:noMultiLvlLbl val="0"/>
      </c:catAx>
      <c:valAx>
        <c:axId val="120551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550144"/>
        <c:crosses val="autoZero"/>
        <c:crossBetween val="between"/>
      </c:valAx>
      <c:spPr>
        <a:noFill/>
        <a:ln w="25396">
          <a:noFill/>
        </a:ln>
      </c:spPr>
    </c:plotArea>
    <c:legend>
      <c:legendPos val="b"/>
      <c:layout>
        <c:manualLayout>
          <c:xMode val="edge"/>
          <c:yMode val="edge"/>
          <c:x val="0.25978557631533872"/>
          <c:y val="0.80259349934199398"/>
          <c:w val="0.69462310459504639"/>
          <c:h val="0.12373144533403913"/>
        </c:manualLayout>
      </c:layout>
      <c:overlay val="0"/>
      <c:txPr>
        <a:bodyPr/>
        <a:lstStyle/>
        <a:p>
          <a:pPr>
            <a:defRPr sz="135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51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F1CA83-BB42-4BEB-91BD-99BD11AA571A}" type="doc">
      <dgm:prSet loTypeId="urn:microsoft.com/office/officeart/2005/8/layout/radial6" loCatId="cycle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FE8A1AD-3AA9-42D6-8C82-A11255D74823}">
      <dgm:prSet phldrT="[Текст]"/>
      <dgm:spPr/>
      <dgm:t>
        <a:bodyPr/>
        <a:lstStyle/>
        <a:p>
          <a:r>
            <a:rPr lang="ru-RU" b="1" dirty="0" smtClean="0">
              <a:ln w="10541" cmpd="sng"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Технический регламент Таможенного союза «Безопасность лифтов»</a:t>
          </a:r>
          <a:endParaRPr lang="ru-RU" dirty="0"/>
        </a:p>
      </dgm:t>
    </dgm:pt>
    <dgm:pt modelId="{37CC49CF-7F85-4F1C-8B7D-6212CAFDFEF9}" type="parTrans" cxnId="{671A42B9-4C44-488E-AF2E-CBB43E28442B}">
      <dgm:prSet/>
      <dgm:spPr/>
      <dgm:t>
        <a:bodyPr/>
        <a:lstStyle/>
        <a:p>
          <a:endParaRPr lang="ru-RU"/>
        </a:p>
      </dgm:t>
    </dgm:pt>
    <dgm:pt modelId="{DF018AC1-6957-405B-8F87-D291EDBEB54F}" type="sibTrans" cxnId="{671A42B9-4C44-488E-AF2E-CBB43E28442B}">
      <dgm:prSet/>
      <dgm:spPr/>
      <dgm:t>
        <a:bodyPr/>
        <a:lstStyle/>
        <a:p>
          <a:endParaRPr lang="ru-RU"/>
        </a:p>
      </dgm:t>
    </dgm:pt>
    <dgm:pt modelId="{213244C9-9BBF-4CE9-A158-EA2D91834ECD}">
      <dgm:prSet phldrT="[Текст]" custT="1"/>
      <dgm:spPr/>
      <dgm:t>
        <a:bodyPr/>
        <a:lstStyle/>
        <a:p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 плановых проверок</a:t>
          </a:r>
          <a:endParaRPr lang="ru-RU" sz="24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5A4BAB-6256-4190-A153-94C14CF99986}" type="parTrans" cxnId="{C1B02930-0B88-47E1-BB29-91E5873C6872}">
      <dgm:prSet/>
      <dgm:spPr/>
      <dgm:t>
        <a:bodyPr/>
        <a:lstStyle/>
        <a:p>
          <a:endParaRPr lang="ru-RU"/>
        </a:p>
      </dgm:t>
    </dgm:pt>
    <dgm:pt modelId="{63D2BC8A-63EC-4BEF-96CC-3C9C7EF2A0D9}" type="sibTrans" cxnId="{C1B02930-0B88-47E1-BB29-91E5873C6872}">
      <dgm:prSet/>
      <dgm:spPr/>
      <dgm:t>
        <a:bodyPr/>
        <a:lstStyle/>
        <a:p>
          <a:endParaRPr lang="ru-RU"/>
        </a:p>
      </dgm:t>
    </dgm:pt>
    <dgm:pt modelId="{35BBBBAA-B339-4A34-951B-69658423E8C1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 КВП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FAE6D6-1840-44FD-BBF9-14A97A0D1156}" type="parTrans" cxnId="{DFAEED9D-5C4A-4E21-A9A1-BE4832990B39}">
      <dgm:prSet/>
      <dgm:spPr/>
      <dgm:t>
        <a:bodyPr/>
        <a:lstStyle/>
        <a:p>
          <a:endParaRPr lang="ru-RU"/>
        </a:p>
      </dgm:t>
    </dgm:pt>
    <dgm:pt modelId="{BBFF6A05-F1F8-4D5D-9952-7DCEDBDC689D}" type="sibTrans" cxnId="{DFAEED9D-5C4A-4E21-A9A1-BE4832990B39}">
      <dgm:prSet/>
      <dgm:spPr/>
      <dgm:t>
        <a:bodyPr/>
        <a:lstStyle/>
        <a:p>
          <a:endParaRPr lang="ru-RU"/>
        </a:p>
      </dgm:t>
    </dgm:pt>
    <dgm:pt modelId="{4783285A-41A6-4453-8AF9-4D9C03B86157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Проведены 22 предвари-тельные  проверки</a:t>
          </a:r>
        </a:p>
      </dgm:t>
    </dgm:pt>
    <dgm:pt modelId="{E8F11A06-EE98-412D-A0FC-284FFF4DFB41}" type="parTrans" cxnId="{5ABD3B3C-187B-470C-B421-F824B316C896}">
      <dgm:prSet/>
      <dgm:spPr/>
      <dgm:t>
        <a:bodyPr/>
        <a:lstStyle/>
        <a:p>
          <a:endParaRPr lang="ru-RU"/>
        </a:p>
      </dgm:t>
    </dgm:pt>
    <dgm:pt modelId="{0797D2D4-F24D-48A6-8544-428A45A56555}" type="sibTrans" cxnId="{5ABD3B3C-187B-470C-B421-F824B316C896}">
      <dgm:prSet/>
      <dgm:spPr/>
      <dgm:t>
        <a:bodyPr/>
        <a:lstStyle/>
        <a:p>
          <a:endParaRPr lang="ru-RU"/>
        </a:p>
      </dgm:t>
    </dgm:pt>
    <dgm:pt modelId="{2D4B71F0-755F-4573-B44B-21C35FB0851F}">
      <dgm:prSet phldrT="[Текст]"/>
      <dgm:spPr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1275 нарушений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штрафов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C0A27-5F97-489A-92DE-D6494558C4D9}" type="parTrans" cxnId="{1AE7679A-8C18-48C4-AF15-831AC8F96090}">
      <dgm:prSet/>
      <dgm:spPr/>
      <dgm:t>
        <a:bodyPr/>
        <a:lstStyle/>
        <a:p>
          <a:endParaRPr lang="ru-RU"/>
        </a:p>
      </dgm:t>
    </dgm:pt>
    <dgm:pt modelId="{24D826D9-5CD2-4025-9546-3B3B22A5E361}" type="sibTrans" cxnId="{1AE7679A-8C18-48C4-AF15-831AC8F96090}">
      <dgm:prSet/>
      <dgm:spPr/>
      <dgm:t>
        <a:bodyPr/>
        <a:lstStyle/>
        <a:p>
          <a:endParaRPr lang="ru-RU"/>
        </a:p>
      </dgm:t>
    </dgm:pt>
    <dgm:pt modelId="{F4E5F2A9-41FF-4442-B234-B6F405D0E36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1367 контрольных осмотров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116341-9C9D-44EA-8C03-34A5B5D03C28}" type="parTrans" cxnId="{0068A68A-3C9D-49F3-AD6A-A80FBA1068DC}">
      <dgm:prSet/>
      <dgm:spPr/>
      <dgm:t>
        <a:bodyPr/>
        <a:lstStyle/>
        <a:p>
          <a:endParaRPr lang="ru-RU"/>
        </a:p>
      </dgm:t>
    </dgm:pt>
    <dgm:pt modelId="{A4D02780-46C2-440D-9094-D092261E3DF8}" type="sibTrans" cxnId="{0068A68A-3C9D-49F3-AD6A-A80FBA1068DC}">
      <dgm:prSet/>
      <dgm:spPr/>
      <dgm:t>
        <a:bodyPr/>
        <a:lstStyle/>
        <a:p>
          <a:endParaRPr lang="ru-RU"/>
        </a:p>
      </dgm:t>
    </dgm:pt>
    <dgm:pt modelId="{48ED9795-0E0E-427D-B834-839DD64B20D8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проверок по жалобам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3A7EB-AEF6-4A7A-8A14-60BB00CA77AB}" type="parTrans" cxnId="{936DFCBF-79BC-4677-85E2-EFD9B64057EA}">
      <dgm:prSet/>
      <dgm:spPr/>
      <dgm:t>
        <a:bodyPr/>
        <a:lstStyle/>
        <a:p>
          <a:endParaRPr lang="ru-RU"/>
        </a:p>
      </dgm:t>
    </dgm:pt>
    <dgm:pt modelId="{FCCF1396-1A60-47C3-AE69-286C74CD80CA}" type="sibTrans" cxnId="{936DFCBF-79BC-4677-85E2-EFD9B64057EA}">
      <dgm:prSet/>
      <dgm:spPr/>
      <dgm:t>
        <a:bodyPr/>
        <a:lstStyle/>
        <a:p>
          <a:endParaRPr lang="ru-RU"/>
        </a:p>
      </dgm:t>
    </dgm:pt>
    <dgm:pt modelId="{D7BFEA65-718D-442C-83B8-1F77DA0E77FB}" type="pres">
      <dgm:prSet presAssocID="{92F1CA83-BB42-4BEB-91BD-99BD11AA57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8C5745-7070-4F48-921F-E3593C867ADE}" type="pres">
      <dgm:prSet presAssocID="{7FE8A1AD-3AA9-42D6-8C82-A11255D74823}" presName="centerShape" presStyleLbl="node0" presStyleIdx="0" presStyleCnt="1" custScaleX="121000" custScaleY="121000"/>
      <dgm:spPr/>
      <dgm:t>
        <a:bodyPr/>
        <a:lstStyle/>
        <a:p>
          <a:endParaRPr lang="ru-RU"/>
        </a:p>
      </dgm:t>
    </dgm:pt>
    <dgm:pt modelId="{74B24715-D16D-4302-A835-6C9043EC3587}" type="pres">
      <dgm:prSet presAssocID="{213244C9-9BBF-4CE9-A158-EA2D91834ECD}" presName="node" presStyleLbl="node1" presStyleIdx="0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90127-755D-4176-B6E6-9AFD170F69A8}" type="pres">
      <dgm:prSet presAssocID="{213244C9-9BBF-4CE9-A158-EA2D91834ECD}" presName="dummy" presStyleCnt="0"/>
      <dgm:spPr/>
    </dgm:pt>
    <dgm:pt modelId="{D570E072-864B-4304-95FE-814913149D3E}" type="pres">
      <dgm:prSet presAssocID="{63D2BC8A-63EC-4BEF-96CC-3C9C7EF2A0D9}" presName="sibTrans" presStyleLbl="sibTrans2D1" presStyleIdx="0" presStyleCnt="6" custScaleX="121000" custScaleY="121000"/>
      <dgm:spPr/>
      <dgm:t>
        <a:bodyPr/>
        <a:lstStyle/>
        <a:p>
          <a:endParaRPr lang="ru-RU"/>
        </a:p>
      </dgm:t>
    </dgm:pt>
    <dgm:pt modelId="{CDF6744A-3C38-4F28-8B62-CF73778CA7BB}" type="pres">
      <dgm:prSet presAssocID="{35BBBBAA-B339-4A34-951B-69658423E8C1}" presName="node" presStyleLbl="node1" presStyleIdx="1" presStyleCnt="6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5F20B-89C6-4C25-9606-D95E2315BD8F}" type="pres">
      <dgm:prSet presAssocID="{35BBBBAA-B339-4A34-951B-69658423E8C1}" presName="dummy" presStyleCnt="0"/>
      <dgm:spPr/>
    </dgm:pt>
    <dgm:pt modelId="{B2BF2D02-6593-428B-8E22-A8DC44E827BB}" type="pres">
      <dgm:prSet presAssocID="{BBFF6A05-F1F8-4D5D-9952-7DCEDBDC689D}" presName="sibTrans" presStyleLbl="sibTrans2D1" presStyleIdx="1" presStyleCnt="6" custScaleX="121000" custScaleY="121000"/>
      <dgm:spPr/>
      <dgm:t>
        <a:bodyPr/>
        <a:lstStyle/>
        <a:p>
          <a:endParaRPr lang="ru-RU"/>
        </a:p>
      </dgm:t>
    </dgm:pt>
    <dgm:pt modelId="{E2BCD188-08BC-4ED3-ADC9-EEE72E69ACF6}" type="pres">
      <dgm:prSet presAssocID="{4783285A-41A6-4453-8AF9-4D9C03B86157}" presName="node" presStyleLbl="node1" presStyleIdx="2" presStyleCnt="6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22C5C-DA78-4825-A68F-616E6439F916}" type="pres">
      <dgm:prSet presAssocID="{4783285A-41A6-4453-8AF9-4D9C03B86157}" presName="dummy" presStyleCnt="0"/>
      <dgm:spPr/>
    </dgm:pt>
    <dgm:pt modelId="{D693B30D-4835-4E13-90B5-6722CAC9401A}" type="pres">
      <dgm:prSet presAssocID="{0797D2D4-F24D-48A6-8544-428A45A56555}" presName="sibTrans" presStyleLbl="sibTrans2D1" presStyleIdx="2" presStyleCnt="6" custScaleX="121000" custScaleY="121000"/>
      <dgm:spPr/>
      <dgm:t>
        <a:bodyPr/>
        <a:lstStyle/>
        <a:p>
          <a:endParaRPr lang="ru-RU"/>
        </a:p>
      </dgm:t>
    </dgm:pt>
    <dgm:pt modelId="{274FF0BC-5DA7-4480-8554-35EA05ED5168}" type="pres">
      <dgm:prSet presAssocID="{2D4B71F0-755F-4573-B44B-21C35FB0851F}" presName="node" presStyleLbl="node1" presStyleIdx="3" presStyleCnt="6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7E22C-778C-4D86-9C56-2A9D7BD67915}" type="pres">
      <dgm:prSet presAssocID="{2D4B71F0-755F-4573-B44B-21C35FB0851F}" presName="dummy" presStyleCnt="0"/>
      <dgm:spPr/>
    </dgm:pt>
    <dgm:pt modelId="{C36B9FDD-90B0-4A0B-82F5-F12220520B60}" type="pres">
      <dgm:prSet presAssocID="{24D826D9-5CD2-4025-9546-3B3B22A5E361}" presName="sibTrans" presStyleLbl="sibTrans2D1" presStyleIdx="3" presStyleCnt="6" custScaleX="121000" custScaleY="121000"/>
      <dgm:spPr/>
      <dgm:t>
        <a:bodyPr/>
        <a:lstStyle/>
        <a:p>
          <a:endParaRPr lang="ru-RU"/>
        </a:p>
      </dgm:t>
    </dgm:pt>
    <dgm:pt modelId="{9E846A93-C836-455A-961F-7EA921D3A1FD}" type="pres">
      <dgm:prSet presAssocID="{F4E5F2A9-41FF-4442-B234-B6F405D0E36E}" presName="node" presStyleLbl="node1" presStyleIdx="4" presStyleCnt="6" custScaleX="121000" custScaleY="121000" custRadScaleRad="112251" custRadScaleInc="-28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03C83-0967-4BAF-91A2-A8149778F4EE}" type="pres">
      <dgm:prSet presAssocID="{F4E5F2A9-41FF-4442-B234-B6F405D0E36E}" presName="dummy" presStyleCnt="0"/>
      <dgm:spPr/>
    </dgm:pt>
    <dgm:pt modelId="{193EB047-FFFA-4EC4-AA00-9671F4FA80A1}" type="pres">
      <dgm:prSet presAssocID="{A4D02780-46C2-440D-9094-D092261E3DF8}" presName="sibTrans" presStyleLbl="sibTrans2D1" presStyleIdx="4" presStyleCnt="6" custScaleX="121000" custScaleY="121000"/>
      <dgm:spPr/>
      <dgm:t>
        <a:bodyPr/>
        <a:lstStyle/>
        <a:p>
          <a:endParaRPr lang="ru-RU"/>
        </a:p>
      </dgm:t>
    </dgm:pt>
    <dgm:pt modelId="{C0C1FEBA-87DF-4C3B-85BE-80CDF6A7F3A1}" type="pres">
      <dgm:prSet presAssocID="{48ED9795-0E0E-427D-B834-839DD64B20D8}" presName="node" presStyleLbl="node1" presStyleIdx="5" presStyleCnt="6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E477D-1262-46C0-AFC8-888665FE8221}" type="pres">
      <dgm:prSet presAssocID="{48ED9795-0E0E-427D-B834-839DD64B20D8}" presName="dummy" presStyleCnt="0"/>
      <dgm:spPr/>
    </dgm:pt>
    <dgm:pt modelId="{755EFB6C-3AE8-4301-9FED-24E772813961}" type="pres">
      <dgm:prSet presAssocID="{FCCF1396-1A60-47C3-AE69-286C74CD80CA}" presName="sibTrans" presStyleLbl="sibTrans2D1" presStyleIdx="5" presStyleCnt="6" custScaleX="121000" custScaleY="121000"/>
      <dgm:spPr/>
      <dgm:t>
        <a:bodyPr/>
        <a:lstStyle/>
        <a:p>
          <a:endParaRPr lang="ru-RU"/>
        </a:p>
      </dgm:t>
    </dgm:pt>
  </dgm:ptLst>
  <dgm:cxnLst>
    <dgm:cxn modelId="{8E54561E-831F-41DB-BF93-9822A3246A7E}" type="presOf" srcId="{35BBBBAA-B339-4A34-951B-69658423E8C1}" destId="{CDF6744A-3C38-4F28-8B62-CF73778CA7BB}" srcOrd="0" destOrd="0" presId="urn:microsoft.com/office/officeart/2005/8/layout/radial6"/>
    <dgm:cxn modelId="{4C98132D-6378-415B-9917-DEC7D790834F}" type="presOf" srcId="{48ED9795-0E0E-427D-B834-839DD64B20D8}" destId="{C0C1FEBA-87DF-4C3B-85BE-80CDF6A7F3A1}" srcOrd="0" destOrd="0" presId="urn:microsoft.com/office/officeart/2005/8/layout/radial6"/>
    <dgm:cxn modelId="{0068A68A-3C9D-49F3-AD6A-A80FBA1068DC}" srcId="{7FE8A1AD-3AA9-42D6-8C82-A11255D74823}" destId="{F4E5F2A9-41FF-4442-B234-B6F405D0E36E}" srcOrd="4" destOrd="0" parTransId="{0C116341-9C9D-44EA-8C03-34A5B5D03C28}" sibTransId="{A4D02780-46C2-440D-9094-D092261E3DF8}"/>
    <dgm:cxn modelId="{DFAEED9D-5C4A-4E21-A9A1-BE4832990B39}" srcId="{7FE8A1AD-3AA9-42D6-8C82-A11255D74823}" destId="{35BBBBAA-B339-4A34-951B-69658423E8C1}" srcOrd="1" destOrd="0" parTransId="{EEFAE6D6-1840-44FD-BBF9-14A97A0D1156}" sibTransId="{BBFF6A05-F1F8-4D5D-9952-7DCEDBDC689D}"/>
    <dgm:cxn modelId="{C8741199-F883-42D1-A507-8EF2C15F5DFA}" type="presOf" srcId="{63D2BC8A-63EC-4BEF-96CC-3C9C7EF2A0D9}" destId="{D570E072-864B-4304-95FE-814913149D3E}" srcOrd="0" destOrd="0" presId="urn:microsoft.com/office/officeart/2005/8/layout/radial6"/>
    <dgm:cxn modelId="{A2656F8F-C332-4077-A720-D2447E3AAF5B}" type="presOf" srcId="{24D826D9-5CD2-4025-9546-3B3B22A5E361}" destId="{C36B9FDD-90B0-4A0B-82F5-F12220520B60}" srcOrd="0" destOrd="0" presId="urn:microsoft.com/office/officeart/2005/8/layout/radial6"/>
    <dgm:cxn modelId="{1AE7679A-8C18-48C4-AF15-831AC8F96090}" srcId="{7FE8A1AD-3AA9-42D6-8C82-A11255D74823}" destId="{2D4B71F0-755F-4573-B44B-21C35FB0851F}" srcOrd="3" destOrd="0" parTransId="{EF5C0A27-5F97-489A-92DE-D6494558C4D9}" sibTransId="{24D826D9-5CD2-4025-9546-3B3B22A5E361}"/>
    <dgm:cxn modelId="{BAC17873-08B8-40AD-8078-C79554EF2750}" type="presOf" srcId="{92F1CA83-BB42-4BEB-91BD-99BD11AA571A}" destId="{D7BFEA65-718D-442C-83B8-1F77DA0E77FB}" srcOrd="0" destOrd="0" presId="urn:microsoft.com/office/officeart/2005/8/layout/radial6"/>
    <dgm:cxn modelId="{FFDDFEDF-A120-4F57-9FF6-6529CBE06B81}" type="presOf" srcId="{213244C9-9BBF-4CE9-A158-EA2D91834ECD}" destId="{74B24715-D16D-4302-A835-6C9043EC3587}" srcOrd="0" destOrd="0" presId="urn:microsoft.com/office/officeart/2005/8/layout/radial6"/>
    <dgm:cxn modelId="{5ABD3B3C-187B-470C-B421-F824B316C896}" srcId="{7FE8A1AD-3AA9-42D6-8C82-A11255D74823}" destId="{4783285A-41A6-4453-8AF9-4D9C03B86157}" srcOrd="2" destOrd="0" parTransId="{E8F11A06-EE98-412D-A0FC-284FFF4DFB41}" sibTransId="{0797D2D4-F24D-48A6-8544-428A45A56555}"/>
    <dgm:cxn modelId="{671A42B9-4C44-488E-AF2E-CBB43E28442B}" srcId="{92F1CA83-BB42-4BEB-91BD-99BD11AA571A}" destId="{7FE8A1AD-3AA9-42D6-8C82-A11255D74823}" srcOrd="0" destOrd="0" parTransId="{37CC49CF-7F85-4F1C-8B7D-6212CAFDFEF9}" sibTransId="{DF018AC1-6957-405B-8F87-D291EDBEB54F}"/>
    <dgm:cxn modelId="{936DFCBF-79BC-4677-85E2-EFD9B64057EA}" srcId="{7FE8A1AD-3AA9-42D6-8C82-A11255D74823}" destId="{48ED9795-0E0E-427D-B834-839DD64B20D8}" srcOrd="5" destOrd="0" parTransId="{81D3A7EB-AEF6-4A7A-8A14-60BB00CA77AB}" sibTransId="{FCCF1396-1A60-47C3-AE69-286C74CD80CA}"/>
    <dgm:cxn modelId="{E4C9F1C0-CB2B-43C6-8CB4-B8FEAAB70762}" type="presOf" srcId="{FCCF1396-1A60-47C3-AE69-286C74CD80CA}" destId="{755EFB6C-3AE8-4301-9FED-24E772813961}" srcOrd="0" destOrd="0" presId="urn:microsoft.com/office/officeart/2005/8/layout/radial6"/>
    <dgm:cxn modelId="{D3527DAC-22E0-4726-95B8-736A8C0554C4}" type="presOf" srcId="{7FE8A1AD-3AA9-42D6-8C82-A11255D74823}" destId="{668C5745-7070-4F48-921F-E3593C867ADE}" srcOrd="0" destOrd="0" presId="urn:microsoft.com/office/officeart/2005/8/layout/radial6"/>
    <dgm:cxn modelId="{7F5D956D-68CC-4C60-A564-D9EE9639FE59}" type="presOf" srcId="{2D4B71F0-755F-4573-B44B-21C35FB0851F}" destId="{274FF0BC-5DA7-4480-8554-35EA05ED5168}" srcOrd="0" destOrd="0" presId="urn:microsoft.com/office/officeart/2005/8/layout/radial6"/>
    <dgm:cxn modelId="{C1B02930-0B88-47E1-BB29-91E5873C6872}" srcId="{7FE8A1AD-3AA9-42D6-8C82-A11255D74823}" destId="{213244C9-9BBF-4CE9-A158-EA2D91834ECD}" srcOrd="0" destOrd="0" parTransId="{C95A4BAB-6256-4190-A153-94C14CF99986}" sibTransId="{63D2BC8A-63EC-4BEF-96CC-3C9C7EF2A0D9}"/>
    <dgm:cxn modelId="{E4C645D3-53C9-4503-9D5F-73B85CE50CBC}" type="presOf" srcId="{0797D2D4-F24D-48A6-8544-428A45A56555}" destId="{D693B30D-4835-4E13-90B5-6722CAC9401A}" srcOrd="0" destOrd="0" presId="urn:microsoft.com/office/officeart/2005/8/layout/radial6"/>
    <dgm:cxn modelId="{7CA4A9E7-764B-4410-9A36-834040BC9198}" type="presOf" srcId="{F4E5F2A9-41FF-4442-B234-B6F405D0E36E}" destId="{9E846A93-C836-455A-961F-7EA921D3A1FD}" srcOrd="0" destOrd="0" presId="urn:microsoft.com/office/officeart/2005/8/layout/radial6"/>
    <dgm:cxn modelId="{B4CA6531-F91B-4E94-A8BF-FF4B665BB7C4}" type="presOf" srcId="{4783285A-41A6-4453-8AF9-4D9C03B86157}" destId="{E2BCD188-08BC-4ED3-ADC9-EEE72E69ACF6}" srcOrd="0" destOrd="0" presId="urn:microsoft.com/office/officeart/2005/8/layout/radial6"/>
    <dgm:cxn modelId="{1A12D479-3306-4B7C-9E84-22FF6F809376}" type="presOf" srcId="{BBFF6A05-F1F8-4D5D-9952-7DCEDBDC689D}" destId="{B2BF2D02-6593-428B-8E22-A8DC44E827BB}" srcOrd="0" destOrd="0" presId="urn:microsoft.com/office/officeart/2005/8/layout/radial6"/>
    <dgm:cxn modelId="{62570B6A-4C01-45E0-981C-073408FB32A6}" type="presOf" srcId="{A4D02780-46C2-440D-9094-D092261E3DF8}" destId="{193EB047-FFFA-4EC4-AA00-9671F4FA80A1}" srcOrd="0" destOrd="0" presId="urn:microsoft.com/office/officeart/2005/8/layout/radial6"/>
    <dgm:cxn modelId="{0FBD7F65-DBC2-4772-960F-44F1D2A18FD5}" type="presParOf" srcId="{D7BFEA65-718D-442C-83B8-1F77DA0E77FB}" destId="{668C5745-7070-4F48-921F-E3593C867ADE}" srcOrd="0" destOrd="0" presId="urn:microsoft.com/office/officeart/2005/8/layout/radial6"/>
    <dgm:cxn modelId="{71DAEFA2-4899-4D3F-9523-2327E7B1A038}" type="presParOf" srcId="{D7BFEA65-718D-442C-83B8-1F77DA0E77FB}" destId="{74B24715-D16D-4302-A835-6C9043EC3587}" srcOrd="1" destOrd="0" presId="urn:microsoft.com/office/officeart/2005/8/layout/radial6"/>
    <dgm:cxn modelId="{BB881325-7E75-42A5-992D-22E4A148A897}" type="presParOf" srcId="{D7BFEA65-718D-442C-83B8-1F77DA0E77FB}" destId="{F7C90127-755D-4176-B6E6-9AFD170F69A8}" srcOrd="2" destOrd="0" presId="urn:microsoft.com/office/officeart/2005/8/layout/radial6"/>
    <dgm:cxn modelId="{12C713E7-55E3-482B-91B3-06031494B16B}" type="presParOf" srcId="{D7BFEA65-718D-442C-83B8-1F77DA0E77FB}" destId="{D570E072-864B-4304-95FE-814913149D3E}" srcOrd="3" destOrd="0" presId="urn:microsoft.com/office/officeart/2005/8/layout/radial6"/>
    <dgm:cxn modelId="{DFD43203-0C5B-40EC-8BD5-6BE6812D24D5}" type="presParOf" srcId="{D7BFEA65-718D-442C-83B8-1F77DA0E77FB}" destId="{CDF6744A-3C38-4F28-8B62-CF73778CA7BB}" srcOrd="4" destOrd="0" presId="urn:microsoft.com/office/officeart/2005/8/layout/radial6"/>
    <dgm:cxn modelId="{2AF1B340-C6F1-49ED-8E83-4B97DDAF2780}" type="presParOf" srcId="{D7BFEA65-718D-442C-83B8-1F77DA0E77FB}" destId="{20B5F20B-89C6-4C25-9606-D95E2315BD8F}" srcOrd="5" destOrd="0" presId="urn:microsoft.com/office/officeart/2005/8/layout/radial6"/>
    <dgm:cxn modelId="{BB886DE3-637C-4136-A39D-6996302BD7F4}" type="presParOf" srcId="{D7BFEA65-718D-442C-83B8-1F77DA0E77FB}" destId="{B2BF2D02-6593-428B-8E22-A8DC44E827BB}" srcOrd="6" destOrd="0" presId="urn:microsoft.com/office/officeart/2005/8/layout/radial6"/>
    <dgm:cxn modelId="{C52F7809-2CA3-49A1-B30D-CDFC66DA0317}" type="presParOf" srcId="{D7BFEA65-718D-442C-83B8-1F77DA0E77FB}" destId="{E2BCD188-08BC-4ED3-ADC9-EEE72E69ACF6}" srcOrd="7" destOrd="0" presId="urn:microsoft.com/office/officeart/2005/8/layout/radial6"/>
    <dgm:cxn modelId="{7DEB49F9-D0B7-4DEA-A18A-B5DF4E70223F}" type="presParOf" srcId="{D7BFEA65-718D-442C-83B8-1F77DA0E77FB}" destId="{28E22C5C-DA78-4825-A68F-616E6439F916}" srcOrd="8" destOrd="0" presId="urn:microsoft.com/office/officeart/2005/8/layout/radial6"/>
    <dgm:cxn modelId="{7628E5A2-97DB-439D-9ED7-AD77A58FFD1A}" type="presParOf" srcId="{D7BFEA65-718D-442C-83B8-1F77DA0E77FB}" destId="{D693B30D-4835-4E13-90B5-6722CAC9401A}" srcOrd="9" destOrd="0" presId="urn:microsoft.com/office/officeart/2005/8/layout/radial6"/>
    <dgm:cxn modelId="{DDD16E63-C944-47FA-A3F3-C79B8996448A}" type="presParOf" srcId="{D7BFEA65-718D-442C-83B8-1F77DA0E77FB}" destId="{274FF0BC-5DA7-4480-8554-35EA05ED5168}" srcOrd="10" destOrd="0" presId="urn:microsoft.com/office/officeart/2005/8/layout/radial6"/>
    <dgm:cxn modelId="{AC966466-BA6F-4220-B4F5-648E65C444AE}" type="presParOf" srcId="{D7BFEA65-718D-442C-83B8-1F77DA0E77FB}" destId="{D9B7E22C-778C-4D86-9C56-2A9D7BD67915}" srcOrd="11" destOrd="0" presId="urn:microsoft.com/office/officeart/2005/8/layout/radial6"/>
    <dgm:cxn modelId="{D98D2F8B-A062-45B2-85BB-40A16F188B37}" type="presParOf" srcId="{D7BFEA65-718D-442C-83B8-1F77DA0E77FB}" destId="{C36B9FDD-90B0-4A0B-82F5-F12220520B60}" srcOrd="12" destOrd="0" presId="urn:microsoft.com/office/officeart/2005/8/layout/radial6"/>
    <dgm:cxn modelId="{B8578745-B692-41AD-B72A-CDBEC99AFF0E}" type="presParOf" srcId="{D7BFEA65-718D-442C-83B8-1F77DA0E77FB}" destId="{9E846A93-C836-455A-961F-7EA921D3A1FD}" srcOrd="13" destOrd="0" presId="urn:microsoft.com/office/officeart/2005/8/layout/radial6"/>
    <dgm:cxn modelId="{446D10EE-5039-4087-BD91-68F8B5FE4EC5}" type="presParOf" srcId="{D7BFEA65-718D-442C-83B8-1F77DA0E77FB}" destId="{AE603C83-0967-4BAF-91A2-A8149778F4EE}" srcOrd="14" destOrd="0" presId="urn:microsoft.com/office/officeart/2005/8/layout/radial6"/>
    <dgm:cxn modelId="{C040788B-821F-4C7E-BDA8-BC0CFD82A54A}" type="presParOf" srcId="{D7BFEA65-718D-442C-83B8-1F77DA0E77FB}" destId="{193EB047-FFFA-4EC4-AA00-9671F4FA80A1}" srcOrd="15" destOrd="0" presId="urn:microsoft.com/office/officeart/2005/8/layout/radial6"/>
    <dgm:cxn modelId="{A93EB145-7C4D-4874-A82C-DCEDAFFC4205}" type="presParOf" srcId="{D7BFEA65-718D-442C-83B8-1F77DA0E77FB}" destId="{C0C1FEBA-87DF-4C3B-85BE-80CDF6A7F3A1}" srcOrd="16" destOrd="0" presId="urn:microsoft.com/office/officeart/2005/8/layout/radial6"/>
    <dgm:cxn modelId="{812A6863-84C3-4908-842B-F6F239EBF8C7}" type="presParOf" srcId="{D7BFEA65-718D-442C-83B8-1F77DA0E77FB}" destId="{7ADE477D-1262-46C0-AFC8-888665FE8221}" srcOrd="17" destOrd="0" presId="urn:microsoft.com/office/officeart/2005/8/layout/radial6"/>
    <dgm:cxn modelId="{28C0BC8C-FD7F-42A5-B2B5-7125AF8E935C}" type="presParOf" srcId="{D7BFEA65-718D-442C-83B8-1F77DA0E77FB}" destId="{755EFB6C-3AE8-4301-9FED-24E772813961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BE887C-3B4E-4767-B99E-21D07B1E9341}" type="doc">
      <dgm:prSet loTypeId="urn:microsoft.com/office/officeart/2008/layout/AlternatingPictureCircles" loCatId="picture" qsTypeId="urn:microsoft.com/office/officeart/2005/8/quickstyle/3d2" qsCatId="3D" csTypeId="urn:microsoft.com/office/officeart/2005/8/colors/accent0_3" csCatId="mainScheme" phldr="1"/>
      <dgm:spPr/>
    </dgm:pt>
    <dgm:pt modelId="{3BB9D39C-8804-4AD1-9D97-F625C3236F94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 организациям объявлены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предостереже-ния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3F2818-0ACD-47C8-B24A-2D8C93C88828}" type="parTrans" cxnId="{D44CAC05-7F15-41A3-949B-11FFCFFBCCFB}">
      <dgm:prSet/>
      <dgm:spPr/>
      <dgm:t>
        <a:bodyPr/>
        <a:lstStyle/>
        <a:p>
          <a:endParaRPr lang="ru-RU"/>
        </a:p>
      </dgm:t>
    </dgm:pt>
    <dgm:pt modelId="{62623C51-315C-453A-94EB-BDE67235410B}" type="sibTrans" cxnId="{D44CAC05-7F15-41A3-949B-11FFCFFBCCFB}">
      <dgm:prSet/>
      <dgm:spPr/>
      <dgm:t>
        <a:bodyPr/>
        <a:lstStyle/>
        <a:p>
          <a:endParaRPr lang="ru-RU"/>
        </a:p>
      </dgm:t>
    </dgm:pt>
    <dgm:pt modelId="{CDCFDCA0-6D82-443B-81BE-8ECC989210B4}" type="pres">
      <dgm:prSet presAssocID="{88BE887C-3B4E-4767-B99E-21D07B1E9341}" presName="Name0" presStyleCnt="0">
        <dgm:presLayoutVars>
          <dgm:chMax/>
          <dgm:chPref/>
          <dgm:dir/>
        </dgm:presLayoutVars>
      </dgm:prSet>
      <dgm:spPr/>
    </dgm:pt>
    <dgm:pt modelId="{6449C42D-D638-44E6-A782-442067970B41}" type="pres">
      <dgm:prSet presAssocID="{3BB9D39C-8804-4AD1-9D97-F625C3236F94}" presName="composite" presStyleCnt="0"/>
      <dgm:spPr/>
    </dgm:pt>
    <dgm:pt modelId="{15D6522F-B2EE-4460-A1AD-D032A871D5A5}" type="pres">
      <dgm:prSet presAssocID="{3BB9D39C-8804-4AD1-9D97-F625C3236F94}" presName="Accent" presStyleLbl="alignNode1" presStyleIdx="0" presStyleCnt="1" custLinFactNeighborX="-87162" custLinFactNeighborY="4777">
        <dgm:presLayoutVars>
          <dgm:chMax val="0"/>
          <dgm:chPref val="0"/>
        </dgm:presLayoutVars>
      </dgm:prSet>
      <dgm:spPr/>
    </dgm:pt>
    <dgm:pt modelId="{9B676D3E-2EFE-41D5-842E-91C91BE5C8FD}" type="pres">
      <dgm:prSet presAssocID="{3BB9D39C-8804-4AD1-9D97-F625C3236F94}" presName="Image" presStyleLbl="bgImgPlace1" presStyleIdx="0" presStyleCnt="1" custLinFactNeighborX="61645" custLinFactNeighborY="3210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/>
          </a:blip>
          <a:srcRect/>
          <a:stretch>
            <a:fillRect t="-33000" b="-33000"/>
          </a:stretch>
        </a:blipFill>
      </dgm:spPr>
      <dgm:extLst/>
    </dgm:pt>
    <dgm:pt modelId="{3EFB7478-3208-433F-9063-436E9D21F462}" type="pres">
      <dgm:prSet presAssocID="{3BB9D39C-8804-4AD1-9D97-F625C3236F94}" presName="Parent" presStyleLbl="fgAccFollowNode1" presStyleIdx="0" presStyleCnt="1" custLinFactX="-12822" custLinFactNeighborX="-100000" custLinFactNeighborY="56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17BB1-A3A8-44B4-91A5-20428D48CEB6}" type="pres">
      <dgm:prSet presAssocID="{3BB9D39C-8804-4AD1-9D97-F625C3236F94}" presName="Space" presStyleCnt="0">
        <dgm:presLayoutVars>
          <dgm:chMax val="0"/>
          <dgm:chPref val="0"/>
        </dgm:presLayoutVars>
      </dgm:prSet>
      <dgm:spPr/>
    </dgm:pt>
  </dgm:ptLst>
  <dgm:cxnLst>
    <dgm:cxn modelId="{D44CAC05-7F15-41A3-949B-11FFCFFBCCFB}" srcId="{88BE887C-3B4E-4767-B99E-21D07B1E9341}" destId="{3BB9D39C-8804-4AD1-9D97-F625C3236F94}" srcOrd="0" destOrd="0" parTransId="{1D3F2818-0ACD-47C8-B24A-2D8C93C88828}" sibTransId="{62623C51-315C-453A-94EB-BDE67235410B}"/>
    <dgm:cxn modelId="{5D3F4822-48FB-44A4-A5AF-70CAF026E0B8}" type="presOf" srcId="{3BB9D39C-8804-4AD1-9D97-F625C3236F94}" destId="{3EFB7478-3208-433F-9063-436E9D21F462}" srcOrd="0" destOrd="0" presId="urn:microsoft.com/office/officeart/2008/layout/AlternatingPictureCircles"/>
    <dgm:cxn modelId="{E96A345D-0B0B-4439-97EE-17AD3F6A4497}" type="presOf" srcId="{88BE887C-3B4E-4767-B99E-21D07B1E9341}" destId="{CDCFDCA0-6D82-443B-81BE-8ECC989210B4}" srcOrd="0" destOrd="0" presId="urn:microsoft.com/office/officeart/2008/layout/AlternatingPictureCircles"/>
    <dgm:cxn modelId="{11CE9A88-957F-4B41-8F51-554E14210AAD}" type="presParOf" srcId="{CDCFDCA0-6D82-443B-81BE-8ECC989210B4}" destId="{6449C42D-D638-44E6-A782-442067970B41}" srcOrd="0" destOrd="0" presId="urn:microsoft.com/office/officeart/2008/layout/AlternatingPictureCircles"/>
    <dgm:cxn modelId="{9D745B46-7720-4963-82C7-BAC33C247E29}" type="presParOf" srcId="{6449C42D-D638-44E6-A782-442067970B41}" destId="{15D6522F-B2EE-4460-A1AD-D032A871D5A5}" srcOrd="0" destOrd="0" presId="urn:microsoft.com/office/officeart/2008/layout/AlternatingPictureCircles"/>
    <dgm:cxn modelId="{8D764BDF-7D7F-4E27-8B3E-4CCFDBC6280D}" type="presParOf" srcId="{6449C42D-D638-44E6-A782-442067970B41}" destId="{9B676D3E-2EFE-41D5-842E-91C91BE5C8FD}" srcOrd="1" destOrd="0" presId="urn:microsoft.com/office/officeart/2008/layout/AlternatingPictureCircles"/>
    <dgm:cxn modelId="{8FA358FD-EBFC-4775-BC71-D98D6754EA47}" type="presParOf" srcId="{6449C42D-D638-44E6-A782-442067970B41}" destId="{3EFB7478-3208-433F-9063-436E9D21F462}" srcOrd="2" destOrd="0" presId="urn:microsoft.com/office/officeart/2008/layout/AlternatingPictureCircles"/>
    <dgm:cxn modelId="{E7461E40-8943-41D4-B6BA-3179235E46AC}" type="presParOf" srcId="{6449C42D-D638-44E6-A782-442067970B41}" destId="{BED17BB1-A3A8-44B4-91A5-20428D48CEB6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E1E438-7DF6-42D7-AD50-0BF3EEA57994}" type="doc">
      <dgm:prSet loTypeId="urn:microsoft.com/office/officeart/2008/layout/AlternatingPictureCircles" loCatId="picture" qsTypeId="urn:microsoft.com/office/officeart/2005/8/quickstyle/3d2" qsCatId="3D" csTypeId="urn:microsoft.com/office/officeart/2005/8/colors/accent0_3" csCatId="mainScheme" phldr="1"/>
      <dgm:spPr/>
    </dgm:pt>
    <dgm:pt modelId="{471385C3-8CBB-45F7-B031-0D3A824AED37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Поставлено на учет 18093 опасных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объектов</a:t>
          </a:r>
          <a:endParaRPr lang="ru-RU" sz="1400" b="1" dirty="0"/>
        </a:p>
      </dgm:t>
    </dgm:pt>
    <dgm:pt modelId="{7FD882DD-9CA4-42D8-BD53-B988448F3E0F}" type="parTrans" cxnId="{806BA3FD-8573-44AB-8115-1F21A89360AC}">
      <dgm:prSet/>
      <dgm:spPr/>
      <dgm:t>
        <a:bodyPr/>
        <a:lstStyle/>
        <a:p>
          <a:endParaRPr lang="ru-RU"/>
        </a:p>
      </dgm:t>
    </dgm:pt>
    <dgm:pt modelId="{67EA1AE4-6388-4531-9B0F-D51CD7E7C261}" type="sibTrans" cxnId="{806BA3FD-8573-44AB-8115-1F21A89360AC}">
      <dgm:prSet/>
      <dgm:spPr/>
      <dgm:t>
        <a:bodyPr/>
        <a:lstStyle/>
        <a:p>
          <a:endParaRPr lang="ru-RU"/>
        </a:p>
      </dgm:t>
    </dgm:pt>
    <dgm:pt modelId="{4C2DE02F-3539-4FCD-9A61-39275F18CB8D}" type="pres">
      <dgm:prSet presAssocID="{EDE1E438-7DF6-42D7-AD50-0BF3EEA57994}" presName="Name0" presStyleCnt="0">
        <dgm:presLayoutVars>
          <dgm:chMax/>
          <dgm:chPref/>
          <dgm:dir/>
        </dgm:presLayoutVars>
      </dgm:prSet>
      <dgm:spPr/>
    </dgm:pt>
    <dgm:pt modelId="{503322FA-7D88-4470-8E43-402F4618AAE4}" type="pres">
      <dgm:prSet presAssocID="{471385C3-8CBB-45F7-B031-0D3A824AED37}" presName="composite" presStyleCnt="0"/>
      <dgm:spPr/>
    </dgm:pt>
    <dgm:pt modelId="{C6B30225-7077-4DDD-9DC1-0A0DF1DBEC1C}" type="pres">
      <dgm:prSet presAssocID="{471385C3-8CBB-45F7-B031-0D3A824AED37}" presName="Accent" presStyleLbl="alignNode1" presStyleIdx="0" presStyleCnt="1">
        <dgm:presLayoutVars>
          <dgm:chMax val="0"/>
          <dgm:chPref val="0"/>
        </dgm:presLayoutVars>
      </dgm:prSet>
      <dgm:spPr/>
    </dgm:pt>
    <dgm:pt modelId="{1F2826FC-DE12-49ED-A750-D132223BB183}" type="pres">
      <dgm:prSet presAssocID="{471385C3-8CBB-45F7-B031-0D3A824AED37}" presName="Image" presStyleLbl="bgImgPlace1" presStyleIdx="0" presStyleCnt="1" custScaleX="100383" custScaleY="102379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7000" r="-7000"/>
          </a:stretch>
        </a:blipFill>
      </dgm:spPr>
      <dgm:extLst/>
    </dgm:pt>
    <dgm:pt modelId="{287914B3-72CF-490E-887A-B9264F5FDE0A}" type="pres">
      <dgm:prSet presAssocID="{471385C3-8CBB-45F7-B031-0D3A824AED37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333A1-744E-43B6-A555-90529F175554}" type="pres">
      <dgm:prSet presAssocID="{471385C3-8CBB-45F7-B031-0D3A824AED37}" presName="Space" presStyleCnt="0">
        <dgm:presLayoutVars>
          <dgm:chMax val="0"/>
          <dgm:chPref val="0"/>
        </dgm:presLayoutVars>
      </dgm:prSet>
      <dgm:spPr/>
    </dgm:pt>
  </dgm:ptLst>
  <dgm:cxnLst>
    <dgm:cxn modelId="{806BA3FD-8573-44AB-8115-1F21A89360AC}" srcId="{EDE1E438-7DF6-42D7-AD50-0BF3EEA57994}" destId="{471385C3-8CBB-45F7-B031-0D3A824AED37}" srcOrd="0" destOrd="0" parTransId="{7FD882DD-9CA4-42D8-BD53-B988448F3E0F}" sibTransId="{67EA1AE4-6388-4531-9B0F-D51CD7E7C261}"/>
    <dgm:cxn modelId="{BD4D478B-22B2-46D9-950C-B24A1AB5C7E3}" type="presOf" srcId="{EDE1E438-7DF6-42D7-AD50-0BF3EEA57994}" destId="{4C2DE02F-3539-4FCD-9A61-39275F18CB8D}" srcOrd="0" destOrd="0" presId="urn:microsoft.com/office/officeart/2008/layout/AlternatingPictureCircles"/>
    <dgm:cxn modelId="{7EB01E8D-CC17-415C-B2F2-2189B9170546}" type="presOf" srcId="{471385C3-8CBB-45F7-B031-0D3A824AED37}" destId="{287914B3-72CF-490E-887A-B9264F5FDE0A}" srcOrd="0" destOrd="0" presId="urn:microsoft.com/office/officeart/2008/layout/AlternatingPictureCircles"/>
    <dgm:cxn modelId="{2898B0FD-BEBA-4986-AFD2-14E370A58527}" type="presParOf" srcId="{4C2DE02F-3539-4FCD-9A61-39275F18CB8D}" destId="{503322FA-7D88-4470-8E43-402F4618AAE4}" srcOrd="0" destOrd="0" presId="urn:microsoft.com/office/officeart/2008/layout/AlternatingPictureCircles"/>
    <dgm:cxn modelId="{874FCDF9-D9D5-4C89-8046-B8BBDA3A069C}" type="presParOf" srcId="{503322FA-7D88-4470-8E43-402F4618AAE4}" destId="{C6B30225-7077-4DDD-9DC1-0A0DF1DBEC1C}" srcOrd="0" destOrd="0" presId="urn:microsoft.com/office/officeart/2008/layout/AlternatingPictureCircles"/>
    <dgm:cxn modelId="{B1D782BE-432E-46EC-BAC7-F72C31EAF7E1}" type="presParOf" srcId="{503322FA-7D88-4470-8E43-402F4618AAE4}" destId="{1F2826FC-DE12-49ED-A750-D132223BB183}" srcOrd="1" destOrd="0" presId="urn:microsoft.com/office/officeart/2008/layout/AlternatingPictureCircles"/>
    <dgm:cxn modelId="{203662AC-E286-44AF-981F-DA30DFEE1BDC}" type="presParOf" srcId="{503322FA-7D88-4470-8E43-402F4618AAE4}" destId="{287914B3-72CF-490E-887A-B9264F5FDE0A}" srcOrd="2" destOrd="0" presId="urn:microsoft.com/office/officeart/2008/layout/AlternatingPictureCircles"/>
    <dgm:cxn modelId="{2AE52110-9D2F-4C70-A6CF-6E7BF4062085}" type="presParOf" srcId="{503322FA-7D88-4470-8E43-402F4618AAE4}" destId="{C85333A1-744E-43B6-A555-90529F175554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B1DFF5-798A-477E-8F58-7B61062436A9}" type="doc">
      <dgm:prSet loTypeId="urn:microsoft.com/office/officeart/2008/layout/AlternatingPictureCircles" loCatId="picture" qsTypeId="urn:microsoft.com/office/officeart/2005/8/quickstyle/3d2" qsCatId="3D" csTypeId="urn:microsoft.com/office/officeart/2005/8/colors/accent0_3" csCatId="mainScheme" phldr="1"/>
      <dgm:spPr/>
    </dgm:pt>
    <dgm:pt modelId="{8E695CCE-0E98-4E12-A6E3-CC523A82CFAC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86  лифтам дана рекомендация не допускать эксплуатацию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0E046-28AD-4CB1-A4C2-4090E9DE9EDD}" type="parTrans" cxnId="{F12D1F55-1EC1-439E-AF75-F80F5A9CD740}">
      <dgm:prSet/>
      <dgm:spPr/>
      <dgm:t>
        <a:bodyPr/>
        <a:lstStyle/>
        <a:p>
          <a:endParaRPr lang="ru-RU"/>
        </a:p>
      </dgm:t>
    </dgm:pt>
    <dgm:pt modelId="{51EA8EAB-CBEF-419D-AD89-215855AEC136}" type="sibTrans" cxnId="{F12D1F55-1EC1-439E-AF75-F80F5A9CD740}">
      <dgm:prSet/>
      <dgm:spPr/>
      <dgm:t>
        <a:bodyPr/>
        <a:lstStyle/>
        <a:p>
          <a:endParaRPr lang="ru-RU"/>
        </a:p>
      </dgm:t>
    </dgm:pt>
    <dgm:pt modelId="{E335DC1B-C382-4CC7-A003-DE11A5F46523}" type="pres">
      <dgm:prSet presAssocID="{B5B1DFF5-798A-477E-8F58-7B61062436A9}" presName="Name0" presStyleCnt="0">
        <dgm:presLayoutVars>
          <dgm:chMax/>
          <dgm:chPref/>
          <dgm:dir/>
        </dgm:presLayoutVars>
      </dgm:prSet>
      <dgm:spPr/>
    </dgm:pt>
    <dgm:pt modelId="{6EACEAA8-FF3C-4A9C-B82E-5B98A0C877B6}" type="pres">
      <dgm:prSet presAssocID="{8E695CCE-0E98-4E12-A6E3-CC523A82CFAC}" presName="composite" presStyleCnt="0"/>
      <dgm:spPr/>
    </dgm:pt>
    <dgm:pt modelId="{AD15E0B3-4FDF-41B6-866C-3CB4A5C6C3AF}" type="pres">
      <dgm:prSet presAssocID="{8E695CCE-0E98-4E12-A6E3-CC523A82CFAC}" presName="Accent" presStyleLbl="alignNode1" presStyleIdx="0" presStyleCnt="1">
        <dgm:presLayoutVars>
          <dgm:chMax val="0"/>
          <dgm:chPref val="0"/>
        </dgm:presLayoutVars>
      </dgm:prSet>
      <dgm:spPr/>
    </dgm:pt>
    <dgm:pt modelId="{BBF1D3E4-8101-47B0-894E-6A44470C7E74}" type="pres">
      <dgm:prSet presAssocID="{8E695CCE-0E98-4E12-A6E3-CC523A82CFAC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6000" r="-6000"/>
          </a:stretch>
        </a:blipFill>
      </dgm:spPr>
      <dgm:extLst/>
    </dgm:pt>
    <dgm:pt modelId="{86060AD5-509B-432D-BD9C-03973B8471CA}" type="pres">
      <dgm:prSet presAssocID="{8E695CCE-0E98-4E12-A6E3-CC523A82CFAC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D942B-AAE5-49DA-A9D2-9E7409A9F33D}" type="pres">
      <dgm:prSet presAssocID="{8E695CCE-0E98-4E12-A6E3-CC523A82CFAC}" presName="Space" presStyleCnt="0">
        <dgm:presLayoutVars>
          <dgm:chMax val="0"/>
          <dgm:chPref val="0"/>
        </dgm:presLayoutVars>
      </dgm:prSet>
      <dgm:spPr/>
    </dgm:pt>
  </dgm:ptLst>
  <dgm:cxnLst>
    <dgm:cxn modelId="{AAAC8607-78C6-44C4-99E5-47443148B87F}" type="presOf" srcId="{B5B1DFF5-798A-477E-8F58-7B61062436A9}" destId="{E335DC1B-C382-4CC7-A003-DE11A5F46523}" srcOrd="0" destOrd="0" presId="urn:microsoft.com/office/officeart/2008/layout/AlternatingPictureCircles"/>
    <dgm:cxn modelId="{F12D1F55-1EC1-439E-AF75-F80F5A9CD740}" srcId="{B5B1DFF5-798A-477E-8F58-7B61062436A9}" destId="{8E695CCE-0E98-4E12-A6E3-CC523A82CFAC}" srcOrd="0" destOrd="0" parTransId="{87A0E046-28AD-4CB1-A4C2-4090E9DE9EDD}" sibTransId="{51EA8EAB-CBEF-419D-AD89-215855AEC136}"/>
    <dgm:cxn modelId="{F880BB13-3DE8-49F5-A4E4-45F53BBC0F52}" type="presOf" srcId="{8E695CCE-0E98-4E12-A6E3-CC523A82CFAC}" destId="{86060AD5-509B-432D-BD9C-03973B8471CA}" srcOrd="0" destOrd="0" presId="urn:microsoft.com/office/officeart/2008/layout/AlternatingPictureCircles"/>
    <dgm:cxn modelId="{15B5D397-ED07-47DA-AB68-A49D3AED8BBB}" type="presParOf" srcId="{E335DC1B-C382-4CC7-A003-DE11A5F46523}" destId="{6EACEAA8-FF3C-4A9C-B82E-5B98A0C877B6}" srcOrd="0" destOrd="0" presId="urn:microsoft.com/office/officeart/2008/layout/AlternatingPictureCircles"/>
    <dgm:cxn modelId="{1CC683CC-B0E2-4684-B1BC-7311302C291A}" type="presParOf" srcId="{6EACEAA8-FF3C-4A9C-B82E-5B98A0C877B6}" destId="{AD15E0B3-4FDF-41B6-866C-3CB4A5C6C3AF}" srcOrd="0" destOrd="0" presId="urn:microsoft.com/office/officeart/2008/layout/AlternatingPictureCircles"/>
    <dgm:cxn modelId="{D1631825-0940-4E06-9767-6BF4DBCF9ECD}" type="presParOf" srcId="{6EACEAA8-FF3C-4A9C-B82E-5B98A0C877B6}" destId="{BBF1D3E4-8101-47B0-894E-6A44470C7E74}" srcOrd="1" destOrd="0" presId="urn:microsoft.com/office/officeart/2008/layout/AlternatingPictureCircles"/>
    <dgm:cxn modelId="{DD353504-A49B-4C1B-8D7A-CE02B8FEF163}" type="presParOf" srcId="{6EACEAA8-FF3C-4A9C-B82E-5B98A0C877B6}" destId="{86060AD5-509B-432D-BD9C-03973B8471CA}" srcOrd="2" destOrd="0" presId="urn:microsoft.com/office/officeart/2008/layout/AlternatingPictureCircles"/>
    <dgm:cxn modelId="{384D9584-DF92-433A-9888-99C445070096}" type="presParOf" srcId="{6EACEAA8-FF3C-4A9C-B82E-5B98A0C877B6}" destId="{5BAD942B-AAE5-49DA-A9D2-9E7409A9F33D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E26B69-8DAD-4001-B6EF-A78627C6D267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64DAD9-45E7-44BA-9378-BA13B14010F1}" type="pres">
      <dgm:prSet presAssocID="{A9E26B69-8DAD-4001-B6EF-A78627C6D26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6164B301-6D8C-4E59-8055-0BEBEC06D9EB}" type="presOf" srcId="{A9E26B69-8DAD-4001-B6EF-A78627C6D267}" destId="{4964DAD9-45E7-44BA-9378-BA13B14010F1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B65145-6A22-4B03-AB76-3CCCE3842BBD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FA59C-DB00-4709-8208-EF42C0F00D3D}">
      <dgm:prSet phldrT="[Текст]" custT="1"/>
      <dgm:spPr/>
      <dgm:t>
        <a:bodyPr/>
        <a:lstStyle/>
        <a:p>
          <a:r>
            <a:rPr lang="ru-RU" sz="1050" dirty="0" smtClean="0">
              <a:latin typeface="+mj-lt"/>
            </a:rPr>
            <a:t>Не назначены ответственные специалисты:</a:t>
          </a:r>
        </a:p>
        <a:p>
          <a:r>
            <a:rPr lang="ru-RU" sz="1050" dirty="0" smtClean="0">
              <a:latin typeface="+mj-lt"/>
            </a:rPr>
            <a:t>ответственный за осуществление производственного контроля при эксплуатации ПС;</a:t>
          </a:r>
        </a:p>
        <a:p>
          <a:r>
            <a:rPr lang="ru-RU" sz="1050" dirty="0" smtClean="0">
              <a:latin typeface="+mj-lt"/>
            </a:rPr>
            <a:t>ответственный за содержание ПС в работоспособном состоянии;</a:t>
          </a:r>
        </a:p>
        <a:p>
          <a:r>
            <a:rPr lang="ru-RU" sz="1050" dirty="0" smtClean="0">
              <a:latin typeface="+mj-lt"/>
            </a:rPr>
            <a:t>ответственный за безопасное производство работ с применением ПС</a:t>
          </a:r>
          <a:endParaRPr lang="ru-RU" sz="1050" dirty="0">
            <a:latin typeface="+mj-lt"/>
          </a:endParaRPr>
        </a:p>
      </dgm:t>
    </dgm:pt>
    <dgm:pt modelId="{1C3F198A-8ABE-4833-945F-7DA4C5FC8EDC}" type="parTrans" cxnId="{65CCD09C-99E0-4CF2-83E8-9B126D5B5471}">
      <dgm:prSet/>
      <dgm:spPr/>
      <dgm:t>
        <a:bodyPr/>
        <a:lstStyle/>
        <a:p>
          <a:endParaRPr lang="ru-RU"/>
        </a:p>
      </dgm:t>
    </dgm:pt>
    <dgm:pt modelId="{5968599B-85D0-448C-8DD2-F73792860245}" type="sibTrans" cxnId="{65CCD09C-99E0-4CF2-83E8-9B126D5B5471}">
      <dgm:prSet/>
      <dgm:spPr/>
      <dgm:t>
        <a:bodyPr/>
        <a:lstStyle/>
        <a:p>
          <a:endParaRPr lang="ru-RU"/>
        </a:p>
      </dgm:t>
    </dgm:pt>
    <dgm:pt modelId="{61193101-57E6-49AE-841A-4A142F3B61C8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Отсутствуют соответствующие массе и виду перемещаемых грузов съемные грузозахватные приспособления и тара, или они неработоспособны</a:t>
          </a:r>
          <a:endParaRPr lang="ru-RU" sz="1200" dirty="0">
            <a:latin typeface="+mj-lt"/>
          </a:endParaRPr>
        </a:p>
      </dgm:t>
    </dgm:pt>
    <dgm:pt modelId="{ECE1AC7A-52D2-4918-B6CA-A63CC452D422}" type="parTrans" cxnId="{A1BA2C48-4C11-41B9-BDDE-57382C0DFCCA}">
      <dgm:prSet/>
      <dgm:spPr/>
      <dgm:t>
        <a:bodyPr/>
        <a:lstStyle/>
        <a:p>
          <a:endParaRPr lang="ru-RU"/>
        </a:p>
      </dgm:t>
    </dgm:pt>
    <dgm:pt modelId="{4076CAF0-C935-48E0-9A20-F7A901B6DE12}" type="sibTrans" cxnId="{A1BA2C48-4C11-41B9-BDDE-57382C0DFCCA}">
      <dgm:prSet/>
      <dgm:spPr/>
      <dgm:t>
        <a:bodyPr/>
        <a:lstStyle/>
        <a:p>
          <a:endParaRPr lang="ru-RU"/>
        </a:p>
      </dgm:t>
    </dgm:pt>
    <dgm:pt modelId="{954BF741-91EC-41B3-B05A-5FB28F41B67F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Более 6 месяцев не проводится считывание данных с регистраторов параметров работы башенных кранов, с оформлением протоколов.</a:t>
          </a:r>
          <a:endParaRPr lang="ru-RU" sz="1200" dirty="0">
            <a:latin typeface="+mj-lt"/>
          </a:endParaRPr>
        </a:p>
      </dgm:t>
    </dgm:pt>
    <dgm:pt modelId="{936DFA31-30E4-4861-8BA2-6285EFA69BDB}" type="parTrans" cxnId="{D96EA795-F6C7-4406-9FA4-B98E954AAE09}">
      <dgm:prSet/>
      <dgm:spPr/>
      <dgm:t>
        <a:bodyPr/>
        <a:lstStyle/>
        <a:p>
          <a:endParaRPr lang="ru-RU"/>
        </a:p>
      </dgm:t>
    </dgm:pt>
    <dgm:pt modelId="{3F4A2BE3-3E67-46A5-96DA-8EFE27DDC547}" type="sibTrans" cxnId="{D96EA795-F6C7-4406-9FA4-B98E954AAE09}">
      <dgm:prSet/>
      <dgm:spPr/>
      <dgm:t>
        <a:bodyPr/>
        <a:lstStyle/>
        <a:p>
          <a:endParaRPr lang="ru-RU"/>
        </a:p>
      </dgm:t>
    </dgm:pt>
    <dgm:pt modelId="{F87AE114-0E23-4558-BABD-5CE39DA3847F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В организации, эксплуатирующей опасный производственный объект, не разработана инструкция, определяющая действия работников в аварийных ситуациях.</a:t>
          </a:r>
          <a:endParaRPr lang="ru-RU" sz="1200" dirty="0">
            <a:latin typeface="+mj-lt"/>
          </a:endParaRPr>
        </a:p>
      </dgm:t>
    </dgm:pt>
    <dgm:pt modelId="{3DA7AC13-2CC5-4D01-BA1B-FCCFDFD9B539}" type="parTrans" cxnId="{6FF3BA1C-A72B-4548-8277-BF0A45D9A551}">
      <dgm:prSet/>
      <dgm:spPr/>
      <dgm:t>
        <a:bodyPr/>
        <a:lstStyle/>
        <a:p>
          <a:endParaRPr lang="ru-RU"/>
        </a:p>
      </dgm:t>
    </dgm:pt>
    <dgm:pt modelId="{01235C41-F1EC-4ADC-8F4A-6E584D62E6B4}" type="sibTrans" cxnId="{6FF3BA1C-A72B-4548-8277-BF0A45D9A551}">
      <dgm:prSet/>
      <dgm:spPr/>
      <dgm:t>
        <a:bodyPr/>
        <a:lstStyle/>
        <a:p>
          <a:endParaRPr lang="ru-RU"/>
        </a:p>
      </dgm:t>
    </dgm:pt>
    <dgm:pt modelId="{DAB469E8-763D-4D3B-B81E-588AA782CA26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Отсутствуют технологические карты (ТК) для выполнения погрузочно-разгрузочных работ и складирования грузов с применением башенных кранов</a:t>
          </a:r>
          <a:endParaRPr lang="ru-RU" sz="1200" dirty="0">
            <a:latin typeface="+mj-lt"/>
          </a:endParaRPr>
        </a:p>
      </dgm:t>
    </dgm:pt>
    <dgm:pt modelId="{9BF4475D-B70D-43ED-8298-A0EF398A9914}" type="parTrans" cxnId="{81C38552-443B-4680-B62A-A6CD34DA26BC}">
      <dgm:prSet/>
      <dgm:spPr/>
      <dgm:t>
        <a:bodyPr/>
        <a:lstStyle/>
        <a:p>
          <a:endParaRPr lang="ru-RU"/>
        </a:p>
      </dgm:t>
    </dgm:pt>
    <dgm:pt modelId="{A4B7FC13-7F06-43F8-B66D-234424644E58}" type="sibTrans" cxnId="{81C38552-443B-4680-B62A-A6CD34DA26BC}">
      <dgm:prSet/>
      <dgm:spPr/>
      <dgm:t>
        <a:bodyPr/>
        <a:lstStyle/>
        <a:p>
          <a:endParaRPr lang="ru-RU"/>
        </a:p>
      </dgm:t>
    </dgm:pt>
    <dgm:pt modelId="{B568FDC1-E326-44CC-A46A-7A38B455B59B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Не обеспечено выполнение установленного порядок аттестации специалистов и допуска к самостоятельной работе персонала с выдачей соответствующих удостоверений, в которых указывается тип ПС, а также виды работ и оборудования, к работам на которых они допущены</a:t>
          </a:r>
          <a:endParaRPr lang="ru-RU" sz="1200" dirty="0">
            <a:latin typeface="+mj-lt"/>
          </a:endParaRPr>
        </a:p>
      </dgm:t>
    </dgm:pt>
    <dgm:pt modelId="{48764815-BA26-468E-BE88-BA4E281ED7EC}" type="parTrans" cxnId="{4AB832CA-A200-4098-8330-39BA45D41243}">
      <dgm:prSet/>
      <dgm:spPr/>
      <dgm:t>
        <a:bodyPr/>
        <a:lstStyle/>
        <a:p>
          <a:endParaRPr lang="ru-RU"/>
        </a:p>
      </dgm:t>
    </dgm:pt>
    <dgm:pt modelId="{CBBCE424-8F7A-4EC9-A4E8-82B73758EA68}" type="sibTrans" cxnId="{4AB832CA-A200-4098-8330-39BA45D41243}">
      <dgm:prSet/>
      <dgm:spPr/>
      <dgm:t>
        <a:bodyPr/>
        <a:lstStyle/>
        <a:p>
          <a:endParaRPr lang="ru-RU"/>
        </a:p>
      </dgm:t>
    </dgm:pt>
    <dgm:pt modelId="{72F1271B-A025-4475-AB4A-23747CD34BAF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Не разработаны должностные инструкции для специалистов и производственные инструкции для персонала, журналы, программы выполнения планово-предупредительных ремонтов, ППР, ТК, схемы </a:t>
          </a:r>
          <a:r>
            <a:rPr lang="ru-RU" sz="1200" dirty="0" err="1" smtClean="0">
              <a:latin typeface="+mj-lt"/>
            </a:rPr>
            <a:t>строповки</a:t>
          </a:r>
          <a:r>
            <a:rPr lang="ru-RU" sz="1200" dirty="0" smtClean="0">
              <a:latin typeface="+mj-lt"/>
            </a:rPr>
            <a:t>, складирования</a:t>
          </a:r>
          <a:endParaRPr lang="ru-RU" sz="1200" dirty="0">
            <a:latin typeface="+mj-lt"/>
          </a:endParaRPr>
        </a:p>
      </dgm:t>
    </dgm:pt>
    <dgm:pt modelId="{D9A00E6B-3FD2-40AB-86BC-421D04418CD8}" type="parTrans" cxnId="{6E514DD7-AD08-447B-8198-A38FF0C4F2CA}">
      <dgm:prSet/>
      <dgm:spPr/>
      <dgm:t>
        <a:bodyPr/>
        <a:lstStyle/>
        <a:p>
          <a:endParaRPr lang="ru-RU"/>
        </a:p>
      </dgm:t>
    </dgm:pt>
    <dgm:pt modelId="{30176F30-8DCB-4DBD-A580-BC8EC55DFE9B}" type="sibTrans" cxnId="{6E514DD7-AD08-447B-8198-A38FF0C4F2CA}">
      <dgm:prSet/>
      <dgm:spPr/>
      <dgm:t>
        <a:bodyPr/>
        <a:lstStyle/>
        <a:p>
          <a:endParaRPr lang="ru-RU"/>
        </a:p>
      </dgm:t>
    </dgm:pt>
    <dgm:pt modelId="{4A9F0C85-A222-44D1-B762-3EF227D0434B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Неисправны приборы безопасности: ограничители грузоподъемности кранов, концевые выключатели</a:t>
          </a:r>
          <a:endParaRPr lang="ru-RU" sz="1200" dirty="0">
            <a:latin typeface="+mj-lt"/>
          </a:endParaRPr>
        </a:p>
      </dgm:t>
    </dgm:pt>
    <dgm:pt modelId="{22F00063-2209-438A-945B-681237B51DD6}" type="parTrans" cxnId="{750662B0-5812-447D-AD9A-312C202F0118}">
      <dgm:prSet/>
      <dgm:spPr/>
      <dgm:t>
        <a:bodyPr/>
        <a:lstStyle/>
        <a:p>
          <a:endParaRPr lang="ru-RU"/>
        </a:p>
      </dgm:t>
    </dgm:pt>
    <dgm:pt modelId="{3ABDFDCA-68BE-4689-850E-B58CFA685AF2}" type="sibTrans" cxnId="{750662B0-5812-447D-AD9A-312C202F0118}">
      <dgm:prSet/>
      <dgm:spPr/>
      <dgm:t>
        <a:bodyPr/>
        <a:lstStyle/>
        <a:p>
          <a:endParaRPr lang="ru-RU"/>
        </a:p>
      </dgm:t>
    </dgm:pt>
    <dgm:pt modelId="{65C2B503-2C25-40AC-831C-A8AC5890E7C3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Используются съемные грузозахватные приспособления, на которые отсутствуют сертификаты или декларации подтверждающие их соответствие требованиям технического регламента Таможенного союза «О безопасности машин и оборудования» ТР ТС 010/2011</a:t>
          </a:r>
          <a:endParaRPr lang="ru-RU" sz="1200" dirty="0">
            <a:latin typeface="+mj-lt"/>
          </a:endParaRPr>
        </a:p>
      </dgm:t>
    </dgm:pt>
    <dgm:pt modelId="{9B71CBEB-ACD0-42C5-A81C-707723BA66E9}" type="parTrans" cxnId="{74703632-89F4-4293-94B2-202F88B1EDC1}">
      <dgm:prSet/>
      <dgm:spPr/>
      <dgm:t>
        <a:bodyPr/>
        <a:lstStyle/>
        <a:p>
          <a:endParaRPr lang="ru-RU"/>
        </a:p>
      </dgm:t>
    </dgm:pt>
    <dgm:pt modelId="{533C9CDD-C238-4D86-968E-56DE72EF2C83}" type="sibTrans" cxnId="{74703632-89F4-4293-94B2-202F88B1EDC1}">
      <dgm:prSet/>
      <dgm:spPr/>
      <dgm:t>
        <a:bodyPr/>
        <a:lstStyle/>
        <a:p>
          <a:endParaRPr lang="ru-RU"/>
        </a:p>
      </dgm:t>
    </dgm:pt>
    <dgm:pt modelId="{97BB1AA5-1292-4CE3-B9F6-DAD8DDF43174}" type="pres">
      <dgm:prSet presAssocID="{CBB65145-6A22-4B03-AB76-3CCCE3842B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2585C-6C97-4B50-B9B6-45A26313EFB0}" type="pres">
      <dgm:prSet presAssocID="{B568FDC1-E326-44CC-A46A-7A38B455B59B}" presName="node" presStyleLbl="node1" presStyleIdx="0" presStyleCnt="9" custLinFactY="16080" custLinFactNeighborX="119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DC71C-3C8A-4D20-9471-68874D892FC6}" type="pres">
      <dgm:prSet presAssocID="{CBBCE424-8F7A-4EC9-A4E8-82B73758EA68}" presName="sibTrans" presStyleCnt="0"/>
      <dgm:spPr/>
      <dgm:t>
        <a:bodyPr/>
        <a:lstStyle/>
        <a:p>
          <a:endParaRPr lang="ru-RU"/>
        </a:p>
      </dgm:t>
    </dgm:pt>
    <dgm:pt modelId="{C1427493-4566-431F-B86D-851B74E744F4}" type="pres">
      <dgm:prSet presAssocID="{72F1271B-A025-4475-AB4A-23747CD34BA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AE8DE-2BA3-4425-AF3A-EFF5F91211D6}" type="pres">
      <dgm:prSet presAssocID="{30176F30-8DCB-4DBD-A580-BC8EC55DFE9B}" presName="sibTrans" presStyleCnt="0"/>
      <dgm:spPr/>
      <dgm:t>
        <a:bodyPr/>
        <a:lstStyle/>
        <a:p>
          <a:endParaRPr lang="ru-RU"/>
        </a:p>
      </dgm:t>
    </dgm:pt>
    <dgm:pt modelId="{6462D0C7-C016-445C-9DE1-32048B3389A0}" type="pres">
      <dgm:prSet presAssocID="{65C2B503-2C25-40AC-831C-A8AC5890E7C3}" presName="node" presStyleLbl="node1" presStyleIdx="2" presStyleCnt="9" custLinFactY="17398" custLinFactNeighborX="-21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1BB2C-C493-4DCF-B3CB-0A033073192C}" type="pres">
      <dgm:prSet presAssocID="{533C9CDD-C238-4D86-968E-56DE72EF2C83}" presName="sibTrans" presStyleCnt="0"/>
      <dgm:spPr/>
      <dgm:t>
        <a:bodyPr/>
        <a:lstStyle/>
        <a:p>
          <a:endParaRPr lang="ru-RU"/>
        </a:p>
      </dgm:t>
    </dgm:pt>
    <dgm:pt modelId="{5D84A5E4-308F-4763-86F4-9DC1A9FC22CA}" type="pres">
      <dgm:prSet presAssocID="{4A9F0C85-A222-44D1-B762-3EF227D0434B}" presName="node" presStyleLbl="node1" presStyleIdx="3" presStyleCnt="9" custLinFactY="-16403" custLinFactNeighborX="29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84843-8A7E-4B85-8B41-A8FC1C54700B}" type="pres">
      <dgm:prSet presAssocID="{3ABDFDCA-68BE-4689-850E-B58CFA685AF2}" presName="sibTrans" presStyleCnt="0"/>
      <dgm:spPr/>
      <dgm:t>
        <a:bodyPr/>
        <a:lstStyle/>
        <a:p>
          <a:endParaRPr lang="ru-RU"/>
        </a:p>
      </dgm:t>
    </dgm:pt>
    <dgm:pt modelId="{816924D8-98CC-4EA7-988A-872414742CD8}" type="pres">
      <dgm:prSet presAssocID="{BF5FA59C-DB00-4709-8208-EF42C0F00D3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4DE03-AC81-4B25-BEC3-B05FB7E78498}" type="pres">
      <dgm:prSet presAssocID="{5968599B-85D0-448C-8DD2-F73792860245}" presName="sibTrans" presStyleCnt="0"/>
      <dgm:spPr/>
      <dgm:t>
        <a:bodyPr/>
        <a:lstStyle/>
        <a:p>
          <a:endParaRPr lang="ru-RU"/>
        </a:p>
      </dgm:t>
    </dgm:pt>
    <dgm:pt modelId="{0889654A-2FDD-4907-9CE2-437AE7C3D903}" type="pres">
      <dgm:prSet presAssocID="{61193101-57E6-49AE-841A-4A142F3B61C8}" presName="node" presStyleLbl="node1" presStyleIdx="5" presStyleCnt="9" custLinFactY="-17397" custLinFactNeighborX="-39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97B5D-A40D-488E-95FC-4D82950A9367}" type="pres">
      <dgm:prSet presAssocID="{4076CAF0-C935-48E0-9A20-F7A901B6DE12}" presName="sibTrans" presStyleCnt="0"/>
      <dgm:spPr/>
      <dgm:t>
        <a:bodyPr/>
        <a:lstStyle/>
        <a:p>
          <a:endParaRPr lang="ru-RU"/>
        </a:p>
      </dgm:t>
    </dgm:pt>
    <dgm:pt modelId="{A286FB9A-064F-42B9-8FFA-73420DC4511E}" type="pres">
      <dgm:prSet presAssocID="{954BF741-91EC-41B3-B05A-5FB28F41B67F}" presName="node" presStyleLbl="node1" presStyleIdx="6" presStyleCnt="9" custLinFactNeighborX="1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66FDC-C86A-4A36-AE4A-C1FE1280AA3F}" type="pres">
      <dgm:prSet presAssocID="{3F4A2BE3-3E67-46A5-96DA-8EFE27DDC547}" presName="sibTrans" presStyleCnt="0"/>
      <dgm:spPr/>
      <dgm:t>
        <a:bodyPr/>
        <a:lstStyle/>
        <a:p>
          <a:endParaRPr lang="ru-RU"/>
        </a:p>
      </dgm:t>
    </dgm:pt>
    <dgm:pt modelId="{2E2EC61D-1097-4C05-902E-67287D83EA69}" type="pres">
      <dgm:prSet presAssocID="{F87AE114-0E23-4558-BABD-5CE39DA3847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3F9E5-07B4-4350-A581-247C7E6213F6}" type="pres">
      <dgm:prSet presAssocID="{01235C41-F1EC-4ADC-8F4A-6E584D62E6B4}" presName="sibTrans" presStyleCnt="0"/>
      <dgm:spPr/>
      <dgm:t>
        <a:bodyPr/>
        <a:lstStyle/>
        <a:p>
          <a:endParaRPr lang="ru-RU"/>
        </a:p>
      </dgm:t>
    </dgm:pt>
    <dgm:pt modelId="{F0B1ADD7-F02C-46AC-A383-F2F5CB1E6E89}" type="pres">
      <dgm:prSet presAssocID="{DAB469E8-763D-4D3B-B81E-588AA782CA26}" presName="node" presStyleLbl="node1" presStyleIdx="8" presStyleCnt="9" custLinFactNeighborX="-2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CCD09C-99E0-4CF2-83E8-9B126D5B5471}" srcId="{CBB65145-6A22-4B03-AB76-3CCCE3842BBD}" destId="{BF5FA59C-DB00-4709-8208-EF42C0F00D3D}" srcOrd="4" destOrd="0" parTransId="{1C3F198A-8ABE-4833-945F-7DA4C5FC8EDC}" sibTransId="{5968599B-85D0-448C-8DD2-F73792860245}"/>
    <dgm:cxn modelId="{634E866F-CDB6-4FFF-A02C-5D39DA45C2E7}" type="presOf" srcId="{954BF741-91EC-41B3-B05A-5FB28F41B67F}" destId="{A286FB9A-064F-42B9-8FFA-73420DC4511E}" srcOrd="0" destOrd="0" presId="urn:microsoft.com/office/officeart/2005/8/layout/default"/>
    <dgm:cxn modelId="{1FF4B5CA-A8AF-44CB-9BEC-A6F524B3F71E}" type="presOf" srcId="{72F1271B-A025-4475-AB4A-23747CD34BAF}" destId="{C1427493-4566-431F-B86D-851B74E744F4}" srcOrd="0" destOrd="0" presId="urn:microsoft.com/office/officeart/2005/8/layout/default"/>
    <dgm:cxn modelId="{932E3853-7853-4E85-A771-598245340C5E}" type="presOf" srcId="{BF5FA59C-DB00-4709-8208-EF42C0F00D3D}" destId="{816924D8-98CC-4EA7-988A-872414742CD8}" srcOrd="0" destOrd="0" presId="urn:microsoft.com/office/officeart/2005/8/layout/default"/>
    <dgm:cxn modelId="{D7C2D07D-2628-4950-92ED-CE8A376B0E4D}" type="presOf" srcId="{DAB469E8-763D-4D3B-B81E-588AA782CA26}" destId="{F0B1ADD7-F02C-46AC-A383-F2F5CB1E6E89}" srcOrd="0" destOrd="0" presId="urn:microsoft.com/office/officeart/2005/8/layout/default"/>
    <dgm:cxn modelId="{750662B0-5812-447D-AD9A-312C202F0118}" srcId="{CBB65145-6A22-4B03-AB76-3CCCE3842BBD}" destId="{4A9F0C85-A222-44D1-B762-3EF227D0434B}" srcOrd="3" destOrd="0" parTransId="{22F00063-2209-438A-945B-681237B51DD6}" sibTransId="{3ABDFDCA-68BE-4689-850E-B58CFA685AF2}"/>
    <dgm:cxn modelId="{436EC6A3-128C-44C2-8626-15AFB7984FE7}" type="presOf" srcId="{F87AE114-0E23-4558-BABD-5CE39DA3847F}" destId="{2E2EC61D-1097-4C05-902E-67287D83EA69}" srcOrd="0" destOrd="0" presId="urn:microsoft.com/office/officeart/2005/8/layout/default"/>
    <dgm:cxn modelId="{8ACB2122-8C90-429C-83B4-BF405A464B36}" type="presOf" srcId="{61193101-57E6-49AE-841A-4A142F3B61C8}" destId="{0889654A-2FDD-4907-9CE2-437AE7C3D903}" srcOrd="0" destOrd="0" presId="urn:microsoft.com/office/officeart/2005/8/layout/default"/>
    <dgm:cxn modelId="{6E514DD7-AD08-447B-8198-A38FF0C4F2CA}" srcId="{CBB65145-6A22-4B03-AB76-3CCCE3842BBD}" destId="{72F1271B-A025-4475-AB4A-23747CD34BAF}" srcOrd="1" destOrd="0" parTransId="{D9A00E6B-3FD2-40AB-86BC-421D04418CD8}" sibTransId="{30176F30-8DCB-4DBD-A580-BC8EC55DFE9B}"/>
    <dgm:cxn modelId="{74703632-89F4-4293-94B2-202F88B1EDC1}" srcId="{CBB65145-6A22-4B03-AB76-3CCCE3842BBD}" destId="{65C2B503-2C25-40AC-831C-A8AC5890E7C3}" srcOrd="2" destOrd="0" parTransId="{9B71CBEB-ACD0-42C5-A81C-707723BA66E9}" sibTransId="{533C9CDD-C238-4D86-968E-56DE72EF2C83}"/>
    <dgm:cxn modelId="{2A3B738A-316F-4A3D-AABF-6D810F562D6D}" type="presOf" srcId="{B568FDC1-E326-44CC-A46A-7A38B455B59B}" destId="{EE82585C-6C97-4B50-B9B6-45A26313EFB0}" srcOrd="0" destOrd="0" presId="urn:microsoft.com/office/officeart/2005/8/layout/default"/>
    <dgm:cxn modelId="{D96EA795-F6C7-4406-9FA4-B98E954AAE09}" srcId="{CBB65145-6A22-4B03-AB76-3CCCE3842BBD}" destId="{954BF741-91EC-41B3-B05A-5FB28F41B67F}" srcOrd="6" destOrd="0" parTransId="{936DFA31-30E4-4861-8BA2-6285EFA69BDB}" sibTransId="{3F4A2BE3-3E67-46A5-96DA-8EFE27DDC547}"/>
    <dgm:cxn modelId="{4AB832CA-A200-4098-8330-39BA45D41243}" srcId="{CBB65145-6A22-4B03-AB76-3CCCE3842BBD}" destId="{B568FDC1-E326-44CC-A46A-7A38B455B59B}" srcOrd="0" destOrd="0" parTransId="{48764815-BA26-468E-BE88-BA4E281ED7EC}" sibTransId="{CBBCE424-8F7A-4EC9-A4E8-82B73758EA68}"/>
    <dgm:cxn modelId="{9F12ADF5-D3E9-43D3-9ED1-5E8401CC3B95}" type="presOf" srcId="{65C2B503-2C25-40AC-831C-A8AC5890E7C3}" destId="{6462D0C7-C016-445C-9DE1-32048B3389A0}" srcOrd="0" destOrd="0" presId="urn:microsoft.com/office/officeart/2005/8/layout/default"/>
    <dgm:cxn modelId="{F467444E-CED8-4D7F-81BA-4EB3CB595AC4}" type="presOf" srcId="{CBB65145-6A22-4B03-AB76-3CCCE3842BBD}" destId="{97BB1AA5-1292-4CE3-B9F6-DAD8DDF43174}" srcOrd="0" destOrd="0" presId="urn:microsoft.com/office/officeart/2005/8/layout/default"/>
    <dgm:cxn modelId="{81C38552-443B-4680-B62A-A6CD34DA26BC}" srcId="{CBB65145-6A22-4B03-AB76-3CCCE3842BBD}" destId="{DAB469E8-763D-4D3B-B81E-588AA782CA26}" srcOrd="8" destOrd="0" parTransId="{9BF4475D-B70D-43ED-8298-A0EF398A9914}" sibTransId="{A4B7FC13-7F06-43F8-B66D-234424644E58}"/>
    <dgm:cxn modelId="{6FF3BA1C-A72B-4548-8277-BF0A45D9A551}" srcId="{CBB65145-6A22-4B03-AB76-3CCCE3842BBD}" destId="{F87AE114-0E23-4558-BABD-5CE39DA3847F}" srcOrd="7" destOrd="0" parTransId="{3DA7AC13-2CC5-4D01-BA1B-FCCFDFD9B539}" sibTransId="{01235C41-F1EC-4ADC-8F4A-6E584D62E6B4}"/>
    <dgm:cxn modelId="{A1BA2C48-4C11-41B9-BDDE-57382C0DFCCA}" srcId="{CBB65145-6A22-4B03-AB76-3CCCE3842BBD}" destId="{61193101-57E6-49AE-841A-4A142F3B61C8}" srcOrd="5" destOrd="0" parTransId="{ECE1AC7A-52D2-4918-B6CA-A63CC452D422}" sibTransId="{4076CAF0-C935-48E0-9A20-F7A901B6DE12}"/>
    <dgm:cxn modelId="{E4C42D0B-2884-4B6D-9F8D-F55BD8EDD4FC}" type="presOf" srcId="{4A9F0C85-A222-44D1-B762-3EF227D0434B}" destId="{5D84A5E4-308F-4763-86F4-9DC1A9FC22CA}" srcOrd="0" destOrd="0" presId="urn:microsoft.com/office/officeart/2005/8/layout/default"/>
    <dgm:cxn modelId="{C56C6C8C-9CB6-4CB6-AA1C-AD4EBDF1183E}" type="presParOf" srcId="{97BB1AA5-1292-4CE3-B9F6-DAD8DDF43174}" destId="{EE82585C-6C97-4B50-B9B6-45A26313EFB0}" srcOrd="0" destOrd="0" presId="urn:microsoft.com/office/officeart/2005/8/layout/default"/>
    <dgm:cxn modelId="{B2CF270F-D21D-40FC-BD6C-1D709A9A0F98}" type="presParOf" srcId="{97BB1AA5-1292-4CE3-B9F6-DAD8DDF43174}" destId="{BF9DC71C-3C8A-4D20-9471-68874D892FC6}" srcOrd="1" destOrd="0" presId="urn:microsoft.com/office/officeart/2005/8/layout/default"/>
    <dgm:cxn modelId="{E30D24F8-5913-44CC-9B5E-3CFF1E4DDD6B}" type="presParOf" srcId="{97BB1AA5-1292-4CE3-B9F6-DAD8DDF43174}" destId="{C1427493-4566-431F-B86D-851B74E744F4}" srcOrd="2" destOrd="0" presId="urn:microsoft.com/office/officeart/2005/8/layout/default"/>
    <dgm:cxn modelId="{8DBB792E-5ECA-4B9D-AE0D-797AFF487AC3}" type="presParOf" srcId="{97BB1AA5-1292-4CE3-B9F6-DAD8DDF43174}" destId="{19FAE8DE-2BA3-4425-AF3A-EFF5F91211D6}" srcOrd="3" destOrd="0" presId="urn:microsoft.com/office/officeart/2005/8/layout/default"/>
    <dgm:cxn modelId="{B5403009-9C19-43A2-A04F-2AA3D694FCB2}" type="presParOf" srcId="{97BB1AA5-1292-4CE3-B9F6-DAD8DDF43174}" destId="{6462D0C7-C016-445C-9DE1-32048B3389A0}" srcOrd="4" destOrd="0" presId="urn:microsoft.com/office/officeart/2005/8/layout/default"/>
    <dgm:cxn modelId="{668131F6-A640-4F0F-A077-275F70C1DD6A}" type="presParOf" srcId="{97BB1AA5-1292-4CE3-B9F6-DAD8DDF43174}" destId="{CCC1BB2C-C493-4DCF-B3CB-0A033073192C}" srcOrd="5" destOrd="0" presId="urn:microsoft.com/office/officeart/2005/8/layout/default"/>
    <dgm:cxn modelId="{50E30D21-BF46-4BB7-BA81-C3CC56A1F750}" type="presParOf" srcId="{97BB1AA5-1292-4CE3-B9F6-DAD8DDF43174}" destId="{5D84A5E4-308F-4763-86F4-9DC1A9FC22CA}" srcOrd="6" destOrd="0" presId="urn:microsoft.com/office/officeart/2005/8/layout/default"/>
    <dgm:cxn modelId="{4AE5F822-8BC6-4643-92DC-06FDDE73DD91}" type="presParOf" srcId="{97BB1AA5-1292-4CE3-B9F6-DAD8DDF43174}" destId="{76F84843-8A7E-4B85-8B41-A8FC1C54700B}" srcOrd="7" destOrd="0" presId="urn:microsoft.com/office/officeart/2005/8/layout/default"/>
    <dgm:cxn modelId="{B120B927-0F49-4CAD-8675-F3662AE80553}" type="presParOf" srcId="{97BB1AA5-1292-4CE3-B9F6-DAD8DDF43174}" destId="{816924D8-98CC-4EA7-988A-872414742CD8}" srcOrd="8" destOrd="0" presId="urn:microsoft.com/office/officeart/2005/8/layout/default"/>
    <dgm:cxn modelId="{52E3AF16-4DC1-417A-B570-00D12E46CAF0}" type="presParOf" srcId="{97BB1AA5-1292-4CE3-B9F6-DAD8DDF43174}" destId="{25C4DE03-AC81-4B25-BEC3-B05FB7E78498}" srcOrd="9" destOrd="0" presId="urn:microsoft.com/office/officeart/2005/8/layout/default"/>
    <dgm:cxn modelId="{4C62F874-1825-4E4B-9822-BE0A5BB82623}" type="presParOf" srcId="{97BB1AA5-1292-4CE3-B9F6-DAD8DDF43174}" destId="{0889654A-2FDD-4907-9CE2-437AE7C3D903}" srcOrd="10" destOrd="0" presId="urn:microsoft.com/office/officeart/2005/8/layout/default"/>
    <dgm:cxn modelId="{0368A9FD-46DB-464C-8A6E-622A16D679D4}" type="presParOf" srcId="{97BB1AA5-1292-4CE3-B9F6-DAD8DDF43174}" destId="{CBD97B5D-A40D-488E-95FC-4D82950A9367}" srcOrd="11" destOrd="0" presId="urn:microsoft.com/office/officeart/2005/8/layout/default"/>
    <dgm:cxn modelId="{F8CB54EE-74EC-495A-A32F-1202062D1937}" type="presParOf" srcId="{97BB1AA5-1292-4CE3-B9F6-DAD8DDF43174}" destId="{A286FB9A-064F-42B9-8FFA-73420DC4511E}" srcOrd="12" destOrd="0" presId="urn:microsoft.com/office/officeart/2005/8/layout/default"/>
    <dgm:cxn modelId="{A31D46B9-3EA9-42F9-9D6C-0A147BEE73E3}" type="presParOf" srcId="{97BB1AA5-1292-4CE3-B9F6-DAD8DDF43174}" destId="{0C766FDC-C86A-4A36-AE4A-C1FE1280AA3F}" srcOrd="13" destOrd="0" presId="urn:microsoft.com/office/officeart/2005/8/layout/default"/>
    <dgm:cxn modelId="{85E5FAA8-0E77-4C2C-B901-AB4A81D10929}" type="presParOf" srcId="{97BB1AA5-1292-4CE3-B9F6-DAD8DDF43174}" destId="{2E2EC61D-1097-4C05-902E-67287D83EA69}" srcOrd="14" destOrd="0" presId="urn:microsoft.com/office/officeart/2005/8/layout/default"/>
    <dgm:cxn modelId="{1F1FF861-0F18-41D0-B9EC-2B9F68802690}" type="presParOf" srcId="{97BB1AA5-1292-4CE3-B9F6-DAD8DDF43174}" destId="{D6C3F9E5-07B4-4350-A581-247C7E6213F6}" srcOrd="15" destOrd="0" presId="urn:microsoft.com/office/officeart/2005/8/layout/default"/>
    <dgm:cxn modelId="{B889B9D6-738A-4A21-9D84-451919B431C5}" type="presParOf" srcId="{97BB1AA5-1292-4CE3-B9F6-DAD8DDF43174}" destId="{F0B1ADD7-F02C-46AC-A383-F2F5CB1E6E8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EFB6C-3AE8-4301-9FED-24E772813961}">
      <dsp:nvSpPr>
        <dsp:cNvPr id="0" name=""/>
        <dsp:cNvSpPr/>
      </dsp:nvSpPr>
      <dsp:spPr>
        <a:xfrm>
          <a:off x="1111238" y="269399"/>
          <a:ext cx="6471579" cy="6471579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EB047-FFFA-4EC4-AA00-9671F4FA80A1}">
      <dsp:nvSpPr>
        <dsp:cNvPr id="0" name=""/>
        <dsp:cNvSpPr/>
      </dsp:nvSpPr>
      <dsp:spPr>
        <a:xfrm>
          <a:off x="919429" y="556099"/>
          <a:ext cx="6471579" cy="6471579"/>
        </a:xfrm>
        <a:prstGeom prst="blockArc">
          <a:avLst>
            <a:gd name="adj1" fmla="val 8818696"/>
            <a:gd name="adj2" fmla="val 13054020"/>
            <a:gd name="adj3" fmla="val 4520"/>
          </a:avLst>
        </a:prstGeom>
        <a:solidFill>
          <a:schemeClr val="accent2">
            <a:hueOff val="-7003545"/>
            <a:satOff val="-6320"/>
            <a:lumOff val="-141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B9FDD-90B0-4A0B-82F5-F12220520B60}">
      <dsp:nvSpPr>
        <dsp:cNvPr id="0" name=""/>
        <dsp:cNvSpPr/>
      </dsp:nvSpPr>
      <dsp:spPr>
        <a:xfrm>
          <a:off x="727852" y="297669"/>
          <a:ext cx="6471579" cy="6471579"/>
        </a:xfrm>
        <a:prstGeom prst="blockArc">
          <a:avLst>
            <a:gd name="adj1" fmla="val 4893926"/>
            <a:gd name="adj2" fmla="val 8395320"/>
            <a:gd name="adj3" fmla="val 4520"/>
          </a:avLst>
        </a:prstGeom>
        <a:solidFill>
          <a:schemeClr val="accent2">
            <a:hueOff val="-5252659"/>
            <a:satOff val="-4740"/>
            <a:lumOff val="-1057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3B30D-4835-4E13-90B5-6722CAC9401A}">
      <dsp:nvSpPr>
        <dsp:cNvPr id="0" name=""/>
        <dsp:cNvSpPr/>
      </dsp:nvSpPr>
      <dsp:spPr>
        <a:xfrm>
          <a:off x="1111238" y="269399"/>
          <a:ext cx="6471579" cy="6471579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solidFill>
          <a:schemeClr val="accent2">
            <a:hueOff val="-3501772"/>
            <a:satOff val="-3160"/>
            <a:lumOff val="-705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F2D02-6593-428B-8E22-A8DC44E827BB}">
      <dsp:nvSpPr>
        <dsp:cNvPr id="0" name=""/>
        <dsp:cNvSpPr/>
      </dsp:nvSpPr>
      <dsp:spPr>
        <a:xfrm>
          <a:off x="1111238" y="269399"/>
          <a:ext cx="6471579" cy="6471579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solidFill>
          <a:schemeClr val="accent2">
            <a:hueOff val="-1750886"/>
            <a:satOff val="-1580"/>
            <a:lumOff val="-352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0E072-864B-4304-95FE-814913149D3E}">
      <dsp:nvSpPr>
        <dsp:cNvPr id="0" name=""/>
        <dsp:cNvSpPr/>
      </dsp:nvSpPr>
      <dsp:spPr>
        <a:xfrm>
          <a:off x="1111238" y="269399"/>
          <a:ext cx="6471579" cy="6471579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C5745-7070-4F48-921F-E3593C867ADE}">
      <dsp:nvSpPr>
        <dsp:cNvPr id="0" name=""/>
        <dsp:cNvSpPr/>
      </dsp:nvSpPr>
      <dsp:spPr>
        <a:xfrm>
          <a:off x="2895931" y="2054092"/>
          <a:ext cx="2902193" cy="2902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n w="10541" cmpd="sng"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Технический регламент Таможенного союза «Безопасность лифтов»</a:t>
          </a:r>
          <a:endParaRPr lang="ru-RU" sz="2300" kern="1200" dirty="0"/>
        </a:p>
      </dsp:txBody>
      <dsp:txXfrm>
        <a:off x="3320947" y="2479108"/>
        <a:ext cx="2052161" cy="2052161"/>
      </dsp:txXfrm>
    </dsp:sp>
    <dsp:sp modelId="{74B24715-D16D-4302-A835-6C9043EC3587}">
      <dsp:nvSpPr>
        <dsp:cNvPr id="0" name=""/>
        <dsp:cNvSpPr/>
      </dsp:nvSpPr>
      <dsp:spPr>
        <a:xfrm>
          <a:off x="3229684" y="-225919"/>
          <a:ext cx="2234688" cy="22346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 плановых проверок</a:t>
          </a:r>
          <a:endParaRPr lang="ru-RU" sz="24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6946" y="101343"/>
        <a:ext cx="1580164" cy="1580164"/>
      </dsp:txXfrm>
    </dsp:sp>
    <dsp:sp modelId="{CDF6744A-3C38-4F28-8B62-CF73778CA7BB}">
      <dsp:nvSpPr>
        <dsp:cNvPr id="0" name=""/>
        <dsp:cNvSpPr/>
      </dsp:nvSpPr>
      <dsp:spPr>
        <a:xfrm>
          <a:off x="5594846" y="1182539"/>
          <a:ext cx="2031535" cy="2031535"/>
        </a:xfrm>
        <a:prstGeom prst="ellipse">
          <a:avLst/>
        </a:prstGeom>
        <a:solidFill>
          <a:schemeClr val="accent2">
            <a:hueOff val="-1750886"/>
            <a:satOff val="-1580"/>
            <a:lumOff val="-352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 КВП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2357" y="1480050"/>
        <a:ext cx="1436513" cy="1436513"/>
      </dsp:txXfrm>
    </dsp:sp>
    <dsp:sp modelId="{E2BCD188-08BC-4ED3-ADC9-EEE72E69ACF6}">
      <dsp:nvSpPr>
        <dsp:cNvPr id="0" name=""/>
        <dsp:cNvSpPr/>
      </dsp:nvSpPr>
      <dsp:spPr>
        <a:xfrm>
          <a:off x="5594846" y="3796303"/>
          <a:ext cx="2031535" cy="2031535"/>
        </a:xfrm>
        <a:prstGeom prst="ellipse">
          <a:avLst/>
        </a:prstGeom>
        <a:solidFill>
          <a:schemeClr val="accent2">
            <a:hueOff val="-3501772"/>
            <a:satOff val="-3160"/>
            <a:lumOff val="-705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Проведены 22 предвари-тельные  проверки</a:t>
          </a:r>
        </a:p>
      </dsp:txBody>
      <dsp:txXfrm>
        <a:off x="5892357" y="4093814"/>
        <a:ext cx="1436513" cy="1436513"/>
      </dsp:txXfrm>
    </dsp:sp>
    <dsp:sp modelId="{274FF0BC-5DA7-4480-8554-35EA05ED5168}">
      <dsp:nvSpPr>
        <dsp:cNvPr id="0" name=""/>
        <dsp:cNvSpPr/>
      </dsp:nvSpPr>
      <dsp:spPr>
        <a:xfrm>
          <a:off x="3331260" y="5103185"/>
          <a:ext cx="2031535" cy="2031535"/>
        </a:xfrm>
        <a:prstGeom prst="ellipse">
          <a:avLst/>
        </a:prstGeom>
        <a:solidFill>
          <a:schemeClr val="accent2">
            <a:hueOff val="-5252659"/>
            <a:satOff val="-4740"/>
            <a:lumOff val="-1057"/>
            <a:alphaOff val="0"/>
          </a:schemeClr>
        </a:soli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1275 нарушений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штрафов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8771" y="5400696"/>
        <a:ext cx="1436513" cy="1436513"/>
      </dsp:txXfrm>
    </dsp:sp>
    <dsp:sp modelId="{9E846A93-C836-455A-961F-7EA921D3A1FD}">
      <dsp:nvSpPr>
        <dsp:cNvPr id="0" name=""/>
        <dsp:cNvSpPr/>
      </dsp:nvSpPr>
      <dsp:spPr>
        <a:xfrm>
          <a:off x="947904" y="4200510"/>
          <a:ext cx="2031535" cy="2031535"/>
        </a:xfrm>
        <a:prstGeom prst="ellipse">
          <a:avLst/>
        </a:prstGeom>
        <a:solidFill>
          <a:schemeClr val="accent2">
            <a:hueOff val="-7003545"/>
            <a:satOff val="-6320"/>
            <a:lumOff val="-141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1367 контрольных осмотров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5415" y="4498021"/>
        <a:ext cx="1436513" cy="1436513"/>
      </dsp:txXfrm>
    </dsp:sp>
    <dsp:sp modelId="{C0C1FEBA-87DF-4C3B-85BE-80CDF6A7F3A1}">
      <dsp:nvSpPr>
        <dsp:cNvPr id="0" name=""/>
        <dsp:cNvSpPr/>
      </dsp:nvSpPr>
      <dsp:spPr>
        <a:xfrm>
          <a:off x="1067674" y="1182539"/>
          <a:ext cx="2031535" cy="2031535"/>
        </a:xfrm>
        <a:prstGeom prst="ellipse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проверок по жалобам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5185" y="1480050"/>
        <a:ext cx="1436513" cy="1436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6522F-B2EE-4460-A1AD-D032A871D5A5}">
      <dsp:nvSpPr>
        <dsp:cNvPr id="0" name=""/>
        <dsp:cNvSpPr/>
      </dsp:nvSpPr>
      <dsp:spPr>
        <a:xfrm>
          <a:off x="236764" y="794801"/>
          <a:ext cx="2269159" cy="2269060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676D3E-2EFE-41D5-842E-91C91BE5C8FD}">
      <dsp:nvSpPr>
        <dsp:cNvPr id="0" name=""/>
        <dsp:cNvSpPr/>
      </dsp:nvSpPr>
      <dsp:spPr>
        <a:xfrm>
          <a:off x="1694842" y="833557"/>
          <a:ext cx="2790846" cy="2110133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33000" b="-3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B7478-3208-433F-9063-436E9D21F462}">
      <dsp:nvSpPr>
        <dsp:cNvPr id="0" name=""/>
        <dsp:cNvSpPr/>
      </dsp:nvSpPr>
      <dsp:spPr>
        <a:xfrm>
          <a:off x="467431" y="1035421"/>
          <a:ext cx="1769881" cy="1769804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 организациям объявлены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предостереже-ния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6624" y="1294603"/>
        <a:ext cx="1251495" cy="1251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30225-7077-4DDD-9DC1-0A0DF1DBEC1C}">
      <dsp:nvSpPr>
        <dsp:cNvPr id="0" name=""/>
        <dsp:cNvSpPr/>
      </dsp:nvSpPr>
      <dsp:spPr>
        <a:xfrm>
          <a:off x="2244401" y="475320"/>
          <a:ext cx="2294314" cy="2294213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2826FC-DE12-49ED-A750-D132223BB183}">
      <dsp:nvSpPr>
        <dsp:cNvPr id="0" name=""/>
        <dsp:cNvSpPr/>
      </dsp:nvSpPr>
      <dsp:spPr>
        <a:xfrm>
          <a:off x="1781" y="530236"/>
          <a:ext cx="2832591" cy="2184282"/>
        </a:xfrm>
        <a:prstGeom prst="rect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914B3-72CF-490E-887A-B9264F5FDE0A}">
      <dsp:nvSpPr>
        <dsp:cNvPr id="0" name=""/>
        <dsp:cNvSpPr/>
      </dsp:nvSpPr>
      <dsp:spPr>
        <a:xfrm>
          <a:off x="2496808" y="727673"/>
          <a:ext cx="1789501" cy="1789423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Поставлено на учет 18093 опасных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объектов</a:t>
          </a:r>
          <a:endParaRPr lang="ru-RU" sz="1400" b="1" kern="1200" dirty="0"/>
        </a:p>
      </dsp:txBody>
      <dsp:txXfrm>
        <a:off x="2758874" y="989728"/>
        <a:ext cx="1265369" cy="12653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5E0B3-4FDF-41B6-866C-3CB4A5C6C3AF}">
      <dsp:nvSpPr>
        <dsp:cNvPr id="0" name=""/>
        <dsp:cNvSpPr/>
      </dsp:nvSpPr>
      <dsp:spPr>
        <a:xfrm>
          <a:off x="2170157" y="977683"/>
          <a:ext cx="2224889" cy="2224792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F1D3E4-8101-47B0-894E-6A44470C7E74}">
      <dsp:nvSpPr>
        <dsp:cNvPr id="0" name=""/>
        <dsp:cNvSpPr/>
      </dsp:nvSpPr>
      <dsp:spPr>
        <a:xfrm>
          <a:off x="637" y="1055548"/>
          <a:ext cx="2736398" cy="2068966"/>
        </a:xfrm>
        <a:prstGeom prst="rect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6000" r="-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60AD5-509B-432D-BD9C-03973B8471CA}">
      <dsp:nvSpPr>
        <dsp:cNvPr id="0" name=""/>
        <dsp:cNvSpPr/>
      </dsp:nvSpPr>
      <dsp:spPr>
        <a:xfrm>
          <a:off x="2414925" y="1222400"/>
          <a:ext cx="1735352" cy="1735276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86  лифтам дана рекомендация не допускать эксплуатацию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9061" y="1476525"/>
        <a:ext cx="1227080" cy="12270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2585C-6C97-4B50-B9B6-45A26313EFB0}">
      <dsp:nvSpPr>
        <dsp:cNvPr id="0" name=""/>
        <dsp:cNvSpPr/>
      </dsp:nvSpPr>
      <dsp:spPr>
        <a:xfrm>
          <a:off x="234468" y="1921643"/>
          <a:ext cx="2753832" cy="1652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Не обеспечено выполнение установленного порядок аттестации специалистов и допуска к самостоятельной работе персонала с выдачей соответствующих удостоверений, в которых указывается тип ПС, а также виды работ и оборудования, к работам на которых они допущены</a:t>
          </a:r>
          <a:endParaRPr lang="ru-RU" sz="1200" kern="1200" dirty="0">
            <a:latin typeface="+mj-lt"/>
          </a:endParaRPr>
        </a:p>
      </dsp:txBody>
      <dsp:txXfrm>
        <a:off x="234468" y="1921643"/>
        <a:ext cx="2753832" cy="1652299"/>
      </dsp:txXfrm>
    </dsp:sp>
    <dsp:sp modelId="{C1427493-4566-431F-B86D-851B74E744F4}">
      <dsp:nvSpPr>
        <dsp:cNvPr id="0" name=""/>
        <dsp:cNvSpPr/>
      </dsp:nvSpPr>
      <dsp:spPr>
        <a:xfrm>
          <a:off x="3230802" y="3654"/>
          <a:ext cx="2753832" cy="1652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Не разработаны должностные инструкции для специалистов и производственные инструкции для персонала, журналы, программы выполнения планово-предупредительных ремонтов, ППР, ТК, схемы </a:t>
          </a:r>
          <a:r>
            <a:rPr lang="ru-RU" sz="1200" kern="1200" dirty="0" err="1" smtClean="0">
              <a:latin typeface="+mj-lt"/>
            </a:rPr>
            <a:t>строповки</a:t>
          </a:r>
          <a:r>
            <a:rPr lang="ru-RU" sz="1200" kern="1200" dirty="0" smtClean="0">
              <a:latin typeface="+mj-lt"/>
            </a:rPr>
            <a:t>, складирования</a:t>
          </a:r>
          <a:endParaRPr lang="ru-RU" sz="1200" kern="1200" dirty="0">
            <a:latin typeface="+mj-lt"/>
          </a:endParaRPr>
        </a:p>
      </dsp:txBody>
      <dsp:txXfrm>
        <a:off x="3230802" y="3654"/>
        <a:ext cx="2753832" cy="1652299"/>
      </dsp:txXfrm>
    </dsp:sp>
    <dsp:sp modelId="{6462D0C7-C016-445C-9DE1-32048B3389A0}">
      <dsp:nvSpPr>
        <dsp:cNvPr id="0" name=""/>
        <dsp:cNvSpPr/>
      </dsp:nvSpPr>
      <dsp:spPr>
        <a:xfrm>
          <a:off x="6201884" y="1943421"/>
          <a:ext cx="2753832" cy="1652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Используются съемные грузозахватные приспособления, на которые отсутствуют сертификаты или декларации подтверждающие их соответствие требованиям технического регламента Таможенного союза «О безопасности машин и оборудования» ТР ТС 010/2011</a:t>
          </a:r>
          <a:endParaRPr lang="ru-RU" sz="1200" kern="1200" dirty="0">
            <a:latin typeface="+mj-lt"/>
          </a:endParaRPr>
        </a:p>
      </dsp:txBody>
      <dsp:txXfrm>
        <a:off x="6201884" y="1943421"/>
        <a:ext cx="2753832" cy="1652299"/>
      </dsp:txXfrm>
    </dsp:sp>
    <dsp:sp modelId="{5D84A5E4-308F-4763-86F4-9DC1A9FC22CA}">
      <dsp:nvSpPr>
        <dsp:cNvPr id="0" name=""/>
        <dsp:cNvSpPr/>
      </dsp:nvSpPr>
      <dsp:spPr>
        <a:xfrm>
          <a:off x="283762" y="8011"/>
          <a:ext cx="2753832" cy="1652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Неисправны приборы безопасности: ограничители грузоподъемности кранов, концевые выключатели</a:t>
          </a:r>
          <a:endParaRPr lang="ru-RU" sz="1200" kern="1200" dirty="0">
            <a:latin typeface="+mj-lt"/>
          </a:endParaRPr>
        </a:p>
      </dsp:txBody>
      <dsp:txXfrm>
        <a:off x="283762" y="8011"/>
        <a:ext cx="2753832" cy="1652299"/>
      </dsp:txXfrm>
    </dsp:sp>
    <dsp:sp modelId="{816924D8-98CC-4EA7-988A-872414742CD8}">
      <dsp:nvSpPr>
        <dsp:cNvPr id="0" name=""/>
        <dsp:cNvSpPr/>
      </dsp:nvSpPr>
      <dsp:spPr>
        <a:xfrm>
          <a:off x="3230802" y="1931337"/>
          <a:ext cx="2753832" cy="1652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+mj-lt"/>
            </a:rPr>
            <a:t>Не назначены ответственные специалисты: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+mj-lt"/>
            </a:rPr>
            <a:t>ответственный за осуществление производственного контроля при эксплуатации ПС;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+mj-lt"/>
            </a:rPr>
            <a:t>ответственный за содержание ПС в работоспособном состоянии;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+mj-lt"/>
            </a:rPr>
            <a:t>ответственный за безопасное производство работ с применением ПС</a:t>
          </a:r>
          <a:endParaRPr lang="ru-RU" sz="1050" kern="1200" dirty="0">
            <a:latin typeface="+mj-lt"/>
          </a:endParaRPr>
        </a:p>
      </dsp:txBody>
      <dsp:txXfrm>
        <a:off x="3230802" y="1931337"/>
        <a:ext cx="2753832" cy="1652299"/>
      </dsp:txXfrm>
    </dsp:sp>
    <dsp:sp modelId="{0889654A-2FDD-4907-9CE2-437AE7C3D903}">
      <dsp:nvSpPr>
        <dsp:cNvPr id="0" name=""/>
        <dsp:cNvSpPr/>
      </dsp:nvSpPr>
      <dsp:spPr>
        <a:xfrm>
          <a:off x="6152591" y="0"/>
          <a:ext cx="2753832" cy="1652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Отсутствуют соответствующие массе и виду перемещаемых грузов съемные грузозахватные приспособления и тара, или они неработоспособны</a:t>
          </a:r>
          <a:endParaRPr lang="ru-RU" sz="1200" kern="1200" dirty="0">
            <a:latin typeface="+mj-lt"/>
          </a:endParaRPr>
        </a:p>
      </dsp:txBody>
      <dsp:txXfrm>
        <a:off x="6152591" y="0"/>
        <a:ext cx="2753832" cy="1652299"/>
      </dsp:txXfrm>
    </dsp:sp>
    <dsp:sp modelId="{A286FB9A-064F-42B9-8FFA-73420DC4511E}">
      <dsp:nvSpPr>
        <dsp:cNvPr id="0" name=""/>
        <dsp:cNvSpPr/>
      </dsp:nvSpPr>
      <dsp:spPr>
        <a:xfrm>
          <a:off x="250908" y="3859019"/>
          <a:ext cx="2753832" cy="1652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Более 6 месяцев не проводится считывание данных с регистраторов параметров работы башенных кранов, с оформлением протоколов.</a:t>
          </a:r>
          <a:endParaRPr lang="ru-RU" sz="1200" kern="1200" dirty="0">
            <a:latin typeface="+mj-lt"/>
          </a:endParaRPr>
        </a:p>
      </dsp:txBody>
      <dsp:txXfrm>
        <a:off x="250908" y="3859019"/>
        <a:ext cx="2753832" cy="1652299"/>
      </dsp:txXfrm>
    </dsp:sp>
    <dsp:sp modelId="{2E2EC61D-1097-4C05-902E-67287D83EA69}">
      <dsp:nvSpPr>
        <dsp:cNvPr id="0" name=""/>
        <dsp:cNvSpPr/>
      </dsp:nvSpPr>
      <dsp:spPr>
        <a:xfrm>
          <a:off x="3230802" y="3859019"/>
          <a:ext cx="2753832" cy="1652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В организации, эксплуатирующей опасный производственный объект, не разработана инструкция, определяющая действия работников в аварийных ситуациях.</a:t>
          </a:r>
          <a:endParaRPr lang="ru-RU" sz="1200" kern="1200" dirty="0">
            <a:latin typeface="+mj-lt"/>
          </a:endParaRPr>
        </a:p>
      </dsp:txBody>
      <dsp:txXfrm>
        <a:off x="3230802" y="3859019"/>
        <a:ext cx="2753832" cy="1652299"/>
      </dsp:txXfrm>
    </dsp:sp>
    <dsp:sp modelId="{F0B1ADD7-F02C-46AC-A383-F2F5CB1E6E89}">
      <dsp:nvSpPr>
        <dsp:cNvPr id="0" name=""/>
        <dsp:cNvSpPr/>
      </dsp:nvSpPr>
      <dsp:spPr>
        <a:xfrm>
          <a:off x="6201884" y="3859019"/>
          <a:ext cx="2753832" cy="1652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Отсутствуют технологические карты (ТК) для выполнения погрузочно-разгрузочных работ и складирования грузов с применением башенных кранов</a:t>
          </a:r>
          <a:endParaRPr lang="ru-RU" sz="1200" kern="1200" dirty="0">
            <a:latin typeface="+mj-lt"/>
          </a:endParaRPr>
        </a:p>
      </dsp:txBody>
      <dsp:txXfrm>
        <a:off x="6201884" y="3859019"/>
        <a:ext cx="2753832" cy="1652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0.40351</cdr:x>
      <cdr:y>0.35605</cdr:y>
    </cdr:from>
    <cdr:to>
      <cdr:x>0.6873</cdr:x>
      <cdr:y>0.43961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24628" y="1820629"/>
          <a:ext cx="1001949" cy="4272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/>
            <a:t>40606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0.29694</cdr:x>
      <cdr:y>0.47928</cdr:y>
    </cdr:from>
    <cdr:to>
      <cdr:x>0.5488</cdr:x>
      <cdr:y>0.58298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018198" y="2402021"/>
          <a:ext cx="863628" cy="5197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9761</a:t>
          </a:r>
          <a:endParaRPr lang="ru-RU" sz="18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DE1893-D30C-4B49-B3A2-15BE7391E72D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D9947D-6F35-4815-B0F4-CE9E3DE3C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06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3DCEF-A6FF-4DBB-B4D9-ECDF66C4A4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3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5913" y="511175"/>
            <a:ext cx="3433762" cy="2574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12813" y="3257550"/>
            <a:ext cx="7318375" cy="3086100"/>
          </a:xfrm>
          <a:noFill/>
        </p:spPr>
        <p:txBody>
          <a:bodyPr wrap="square" lIns="90595" tIns="45298" rIns="90595" bIns="4529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95" tIns="45298" rIns="90595" bIns="45298" anchor="b"/>
          <a:lstStyle/>
          <a:p>
            <a:pPr algn="r"/>
            <a:fld id="{AC5D3958-C37F-419E-AC8C-88E7E2086656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7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8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0750" fontAlgn="base">
              <a:spcBef>
                <a:spcPct val="0"/>
              </a:spcBef>
              <a:spcAft>
                <a:spcPct val="0"/>
              </a:spcAft>
            </a:pPr>
            <a:fld id="{06D342F4-E7D9-49B7-AA65-A6B160C3251A}" type="slidenum">
              <a:rPr lang="ru-RU" altLang="ru-RU" smtClean="0">
                <a:latin typeface="Arial" charset="0"/>
              </a:rPr>
              <a:pPr defTabSz="92075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BC4F73-A6D9-4F27-A085-54E14D482D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8361"/>
              <a:ext cx="3430550" cy="343185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3" y="533403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3" y="3843872"/>
            <a:ext cx="4954251" cy="191346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F20F-C683-4889-BE74-A5E74B46081B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DE892-587A-48E6-BB87-FF553E822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5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145" indent="0">
              <a:buNone/>
              <a:defRPr sz="1600"/>
            </a:lvl2pPr>
            <a:lvl3pPr marL="914290" indent="0">
              <a:buNone/>
              <a:defRPr sz="1600"/>
            </a:lvl3pPr>
            <a:lvl4pPr marL="1371435" indent="0">
              <a:buNone/>
              <a:defRPr sz="1600"/>
            </a:lvl4pPr>
            <a:lvl5pPr marL="1828581" indent="0">
              <a:buNone/>
              <a:defRPr sz="1600"/>
            </a:lvl5pPr>
            <a:lvl6pPr marL="2285726" indent="0">
              <a:buNone/>
              <a:defRPr sz="1600"/>
            </a:lvl6pPr>
            <a:lvl7pPr marL="2742871" indent="0">
              <a:buNone/>
              <a:defRPr sz="1600"/>
            </a:lvl7pPr>
            <a:lvl8pPr marL="3200016" indent="0">
              <a:buNone/>
              <a:defRPr sz="1600"/>
            </a:lvl8pPr>
            <a:lvl9pPr marL="3657161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3" y="3843868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45" indent="0">
              <a:buFontTx/>
              <a:buNone/>
              <a:defRPr/>
            </a:lvl2pPr>
            <a:lvl3pPr marL="914290" indent="0">
              <a:buFontTx/>
              <a:buNone/>
              <a:defRPr/>
            </a:lvl3pPr>
            <a:lvl4pPr marL="1371435" indent="0">
              <a:buFontTx/>
              <a:buNone/>
              <a:defRPr/>
            </a:lvl4pPr>
            <a:lvl5pPr marL="182858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8C3F4-8345-4E4E-811E-CD6BAD3F705B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1AFF7-DD4C-4C13-AB71-AE266B0E2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F346F-0A25-420C-A00F-F7462050E8A1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48F49-9330-4BFD-A437-8D6298B44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</p:spPr>
        <p:txBody>
          <a:bodyPr lIns="91429" tIns="45715" rIns="91429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</p:spPr>
        <p:txBody>
          <a:bodyPr lIns="91429" tIns="45715" rIns="91429" bIns="45715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7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3" y="3429001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45" indent="0">
              <a:buFontTx/>
              <a:buNone/>
              <a:defRPr/>
            </a:lvl2pPr>
            <a:lvl3pPr marL="914290" indent="0">
              <a:buFontTx/>
              <a:buNone/>
              <a:defRPr/>
            </a:lvl3pPr>
            <a:lvl4pPr marL="1371435" indent="0">
              <a:buFontTx/>
              <a:buNone/>
              <a:defRPr/>
            </a:lvl4pPr>
            <a:lvl5pPr marL="182858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5" y="4301072"/>
            <a:ext cx="6382361" cy="171873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7C72-DAB6-44D7-8488-4345AC62F1AF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B7A8-29A2-44B0-894C-085571777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5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4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DE3F-5F59-443E-B861-9DD90D914E56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6C75-7451-4A3C-B9DD-1019C1BB9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</p:spPr>
        <p:txBody>
          <a:bodyPr lIns="91429" tIns="45715" rIns="91429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</p:spPr>
        <p:txBody>
          <a:bodyPr lIns="91429" tIns="45715" rIns="91429" bIns="45715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6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5" y="3886205"/>
            <a:ext cx="6382361" cy="1049867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36A1-A530-4BB4-A3DD-F6E42AAAA1C2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B0E70-004A-4AB4-BB08-DB45BF029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533400"/>
            <a:ext cx="7525659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5" y="3928535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41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87AD9-EE86-4CC3-A92F-80C532E1F67B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FBBF-86A1-46ED-879F-F767EF27C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5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5" y="533405"/>
            <a:ext cx="6554867" cy="376767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8F9A5-787B-4509-B9AF-37DCFC459A41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55ED7-9D87-4A04-9A33-06747CC67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7" y="533400"/>
            <a:ext cx="2044195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83C1-5804-4D7C-92C4-9BDDE7BBD02C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7555E-21C0-452C-8892-F774202D9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2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D8D62-4870-4264-95AA-B0506A5952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5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5" y="533405"/>
            <a:ext cx="6554867" cy="37676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BAA9-32E6-41C6-B9AF-0AFF25E820C8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161B0-4766-41B3-84B6-7C29D4607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1981201"/>
            <a:ext cx="6402468" cy="2319868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2" y="4487337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DFE7-C96A-45DC-9E1B-BB79E17C8BE7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B0E5-8530-46B4-B6B7-BC3CD5BD3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5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3" y="533401"/>
            <a:ext cx="3949967" cy="376766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5" y="533401"/>
            <a:ext cx="3948239" cy="3759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3C532-9D84-4AF7-8CD7-D6C75BEC61A4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35D7-B248-4658-9266-230781D80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5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4" y="533400"/>
            <a:ext cx="3716867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2" y="1143001"/>
            <a:ext cx="3945467" cy="315806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23" y="566742"/>
            <a:ext cx="3764051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71" y="1143001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9426-4310-4EFB-8D20-65CF0170FAC8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6748C-7279-42A2-B494-23049417A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5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88E4-08E5-4707-8FCC-7BDAD9F4F87F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AC22-878C-42D4-9948-7C9C1EDF3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721C-3150-43E9-8765-E4BCBC8D7823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638F-C979-4B15-A067-D77FDFBB6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6"/>
            <a:ext cx="3200400" cy="209126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E9B38-E3EF-4BB4-96D7-892A8768F313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CD77-9298-4DD6-9115-DBD425338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3" y="1447800"/>
            <a:ext cx="3563259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3" y="914400"/>
            <a:ext cx="3280975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145" indent="0">
              <a:buNone/>
              <a:defRPr sz="1600"/>
            </a:lvl2pPr>
            <a:lvl3pPr marL="914290" indent="0">
              <a:buNone/>
              <a:defRPr sz="1600"/>
            </a:lvl3pPr>
            <a:lvl4pPr marL="1371435" indent="0">
              <a:buNone/>
              <a:defRPr sz="1600"/>
            </a:lvl4pPr>
            <a:lvl5pPr marL="1828581" indent="0">
              <a:buNone/>
              <a:defRPr sz="1600"/>
            </a:lvl5pPr>
            <a:lvl6pPr marL="2285726" indent="0">
              <a:buNone/>
              <a:defRPr sz="1600"/>
            </a:lvl6pPr>
            <a:lvl7pPr marL="2742871" indent="0">
              <a:buNone/>
              <a:defRPr sz="1600"/>
            </a:lvl7pPr>
            <a:lvl8pPr marL="3200016" indent="0">
              <a:buNone/>
              <a:defRPr sz="1600"/>
            </a:lvl8pPr>
            <a:lvl9pPr marL="3657161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36" y="2743201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919B-9B95-44CA-B719-FB1402D197B2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0912-10BE-4813-A7F7-22C2E7BF4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3807"/>
              <a:ext cx="2981857" cy="298472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6713"/>
          </a:xfrm>
          <a:prstGeom prst="rect">
            <a:avLst/>
          </a:prstGeom>
        </p:spPr>
        <p:txBody>
          <a:bodyPr vert="horz" lIns="91429" tIns="45715" rIns="91429" bIns="45715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9B76B89-4D45-4251-A17D-1C1D7D4E21CC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6713"/>
          </a:xfrm>
          <a:prstGeom prst="rect">
            <a:avLst/>
          </a:prstGeom>
        </p:spPr>
        <p:txBody>
          <a:bodyPr vert="horz" lIns="91429" tIns="45715" rIns="91429" bIns="45715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80063"/>
            <a:ext cx="857250" cy="66833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73009FD-07ED-4DD7-991E-CA3DBFFDD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</p:sldLayoutIdLst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4163" indent="-284163" algn="l" defTabSz="455613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800" kern="1200">
          <a:solidFill>
            <a:srgbClr val="0F496F"/>
          </a:solidFill>
          <a:latin typeface="+mn-lt"/>
          <a:ea typeface="+mn-ea"/>
          <a:cs typeface="+mn-cs"/>
        </a:defRPr>
      </a:lvl2pPr>
      <a:lvl3pPr marL="1198563" indent="-284163" algn="l" defTabSz="455613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1463" indent="-169863" algn="l" defTabSz="455613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1998663" indent="-169863" algn="l" defTabSz="455613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15" y="3318458"/>
            <a:ext cx="6031722" cy="172994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sz="2000" b="1" i="1" cap="none" dirty="0" smtClean="0">
                <a:ln>
                  <a:noFill/>
                </a:ln>
              </a:rPr>
              <a:t>АНАЛИЗ ОСНОВНЫХ ПОКАЗАТЕЛЕЙ </a:t>
            </a:r>
            <a:br>
              <a:rPr lang="ru-RU" sz="2000" b="1" i="1" cap="none" dirty="0" smtClean="0">
                <a:ln>
                  <a:noFill/>
                </a:ln>
              </a:rPr>
            </a:br>
            <a:r>
              <a:rPr lang="ru-RU" sz="2000" b="1" i="1" cap="none" dirty="0" smtClean="0">
                <a:ln>
                  <a:noFill/>
                </a:ln>
              </a:rPr>
              <a:t>КОНТРОЛЬНО-НАДЗОРНОЙ  ДЕЯТЕЛЬНОСТИ </a:t>
            </a:r>
            <a:br>
              <a:rPr lang="ru-RU" sz="2000" b="1" i="1" cap="none" dirty="0" smtClean="0">
                <a:ln>
                  <a:noFill/>
                </a:ln>
              </a:rPr>
            </a:br>
            <a:r>
              <a:rPr lang="ru-RU" sz="2000" b="1" i="1" cap="none" dirty="0">
                <a:ln>
                  <a:noFill/>
                </a:ln>
              </a:rPr>
              <a:t>ПРИ ОСУЩЕСТВЛЕНИИ НАДЗОРА ЗА ПОДЪЕМНЫМИ СООРУЖЕНИЯМИ </a:t>
            </a:r>
            <a:r>
              <a:rPr lang="ru-RU" sz="2000" b="1" i="1" cap="none" dirty="0" smtClean="0">
                <a:ln>
                  <a:noFill/>
                </a:ln>
              </a:rPr>
              <a:t> ЗА 9 МЕСЯЦЕВ 2019 г.</a:t>
            </a:r>
            <a:br>
              <a:rPr lang="ru-RU" sz="2000" b="1" i="1" cap="none" dirty="0" smtClean="0">
                <a:ln>
                  <a:noFill/>
                </a:ln>
              </a:rPr>
            </a:br>
            <a:r>
              <a:rPr lang="ru-RU" sz="2000" b="1" i="1" cap="none" dirty="0" smtClean="0">
                <a:ln>
                  <a:noFill/>
                </a:ln>
              </a:rPr>
              <a:t>РАССЛЕДОВАНИЕ АВАРИЙ И НЕСЧАСТНЫХ СЛУЧАЕВ</a:t>
            </a:r>
            <a:endParaRPr lang="ru-RU" sz="4000" b="1" cap="none" dirty="0" smtClean="0">
              <a:ln>
                <a:noFill/>
              </a:ln>
            </a:endParaRPr>
          </a:p>
        </p:txBody>
      </p:sp>
      <p:pic>
        <p:nvPicPr>
          <p:cNvPr id="21506" name="Picture 2" descr="\\192.168.2.2\User's files\ОАиРД\Рябов Ю.С\от Нины\organizer_307x206+++итог=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3059" y="846138"/>
            <a:ext cx="2998788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6515" y="206024"/>
            <a:ext cx="3134053" cy="2128301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0163" y="134026"/>
            <a:ext cx="9174163" cy="846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9" tIns="45715" rIns="91429" bIns="45715" anchor="ctr">
            <a:spAutoFit/>
          </a:bodyPr>
          <a:lstStyle/>
          <a:p>
            <a:pPr algn="ctr">
              <a:spcBef>
                <a:spcPts val="600"/>
              </a:spcBef>
              <a:buClr>
                <a:schemeClr val="hlink"/>
              </a:buClr>
              <a:buSzPct val="120000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146194"/>
                  </a:outerShdw>
                </a:effectLst>
                <a:latin typeface="Times New Roman" pitchFamily="18" charset="0"/>
              </a:rPr>
              <a:t>Сравнительные данные </a:t>
            </a:r>
            <a:endParaRPr lang="ru-RU" sz="2200" b="1" dirty="0" smtClean="0">
              <a:effectLst>
                <a:outerShdw blurRad="38100" dist="38100" dir="2700000" algn="tl">
                  <a:srgbClr val="146194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ts val="600"/>
              </a:spcBef>
              <a:buClr>
                <a:schemeClr val="hlink"/>
              </a:buClr>
              <a:buSzPct val="120000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146194"/>
                  </a:outerShdw>
                </a:effectLst>
                <a:latin typeface="Times New Roman" pitchFamily="18" charset="0"/>
              </a:rPr>
              <a:t>9 месяцев 2018 года </a:t>
            </a:r>
            <a:r>
              <a:rPr lang="ru-RU" sz="2200" b="1" dirty="0">
                <a:effectLst>
                  <a:outerShdw blurRad="38100" dist="38100" dir="2700000" algn="tl">
                    <a:srgbClr val="146194"/>
                  </a:outerShdw>
                </a:effectLst>
                <a:latin typeface="Times New Roman" pitchFamily="18" charset="0"/>
              </a:rPr>
              <a:t>– </a:t>
            </a:r>
            <a:r>
              <a:rPr lang="ru-RU" sz="2200" b="1" dirty="0" smtClean="0">
                <a:effectLst>
                  <a:outerShdw blurRad="38100" dist="38100" dir="2700000" algn="tl">
                    <a:srgbClr val="146194"/>
                  </a:outerShdw>
                </a:effectLst>
                <a:latin typeface="Times New Roman" pitchFamily="18" charset="0"/>
              </a:rPr>
              <a:t>9 месяцев 2019 года</a:t>
            </a:r>
            <a:endParaRPr lang="ru-RU" altLang="ru-RU" sz="2200" b="1" dirty="0">
              <a:effectLst>
                <a:outerShdw blurRad="38100" dist="38100" dir="2700000" algn="tl">
                  <a:srgbClr val="146194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7726" name="Group 7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23043286"/>
              </p:ext>
            </p:extLst>
          </p:nvPr>
        </p:nvGraphicFramePr>
        <p:xfrm>
          <a:off x="469900" y="1109856"/>
          <a:ext cx="8174038" cy="5314329"/>
        </p:xfrm>
        <a:graphic>
          <a:graphicData uri="http://schemas.openxmlformats.org/drawingml/2006/table">
            <a:tbl>
              <a:tblPr/>
              <a:tblGrid>
                <a:gridCol w="604838"/>
                <a:gridCol w="3209925"/>
                <a:gridCol w="1103312"/>
                <a:gridCol w="1079500"/>
                <a:gridCol w="1081088"/>
                <a:gridCol w="1095375"/>
              </a:tblGrid>
              <a:tr h="10382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5267"/>
                        </a:gs>
                        <a:gs pos="50000">
                          <a:srgbClr val="007896"/>
                        </a:gs>
                        <a:gs pos="100000">
                          <a:srgbClr val="0290B3"/>
                        </a:gs>
                      </a:gsLst>
                      <a:lin ang="108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5267"/>
                        </a:gs>
                        <a:gs pos="50000">
                          <a:srgbClr val="007896"/>
                        </a:gs>
                        <a:gs pos="100000">
                          <a:srgbClr val="0290B3"/>
                        </a:gs>
                      </a:gsLst>
                      <a:lin ang="108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Промышленная безопасность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5267"/>
                        </a:gs>
                        <a:gs pos="50000">
                          <a:srgbClr val="007896"/>
                        </a:gs>
                        <a:gs pos="100000">
                          <a:srgbClr val="0290B3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 ТС «Безопасность лифтов»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5267"/>
                        </a:gs>
                        <a:gs pos="50000">
                          <a:srgbClr val="007896"/>
                        </a:gs>
                        <a:gs pos="100000">
                          <a:srgbClr val="0290B3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мес. 2018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5267"/>
                        </a:gs>
                        <a:gs pos="50000">
                          <a:srgbClr val="007896"/>
                        </a:gs>
                        <a:gs pos="100000">
                          <a:srgbClr val="0290B3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мес. 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5267"/>
                        </a:gs>
                        <a:gs pos="50000">
                          <a:srgbClr val="007896"/>
                        </a:gs>
                        <a:gs pos="100000">
                          <a:srgbClr val="0290B3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мес. 2018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5267"/>
                        </a:gs>
                        <a:gs pos="50000">
                          <a:srgbClr val="007896"/>
                        </a:gs>
                        <a:gs pos="100000">
                          <a:srgbClr val="0290B3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5267"/>
                        </a:gs>
                        <a:gs pos="50000">
                          <a:srgbClr val="007896"/>
                        </a:gs>
                        <a:gs pos="100000">
                          <a:srgbClr val="0290B3"/>
                        </a:gs>
                      </a:gsLst>
                      <a:lin ang="10800000" scaled="1"/>
                    </a:gradFill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проверок, из них: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Плановых проверок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ru-RU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Внеплановых проверок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kumimoji="0" lang="ru-RU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kumimoji="0" lang="ru-RU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Выявлено </a:t>
                      </a: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нарушений по проверкам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8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442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887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609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</a:tr>
              <a:tr h="1226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Административное приостановление </a:t>
                      </a: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10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96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1" name="Rectangle 3"/>
          <p:cNvSpPr>
            <a:spLocks noChangeArrowheads="1"/>
          </p:cNvSpPr>
          <p:nvPr/>
        </p:nvSpPr>
        <p:spPr bwMode="auto">
          <a:xfrm>
            <a:off x="-180975" y="127000"/>
            <a:ext cx="91741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spAutoFit/>
          </a:bodyPr>
          <a:lstStyle/>
          <a:p>
            <a:pPr marL="741363" lvl="1" indent="0" algn="ctr">
              <a:spcBef>
                <a:spcPct val="20000"/>
              </a:spcBef>
            </a:pPr>
            <a:r>
              <a:rPr lang="ru-RU" altLang="ru-RU" sz="2000" dirty="0">
                <a:latin typeface="Tahoma" pitchFamily="34" charset="0"/>
              </a:rPr>
              <a:t>Сравнительные показателей количества административных штрафов, а также сумм наложенных и взысканных штрафов</a:t>
            </a:r>
          </a:p>
          <a:p>
            <a:pPr marL="741363" lvl="1" indent="0" algn="ctr">
              <a:spcBef>
                <a:spcPct val="20000"/>
              </a:spcBef>
            </a:pPr>
            <a:endParaRPr lang="ru-RU" altLang="ru-RU" sz="2000" dirty="0">
              <a:latin typeface="Tahoma" pitchFamily="34" charset="0"/>
            </a:endParaRPr>
          </a:p>
        </p:txBody>
      </p:sp>
      <p:graphicFrame>
        <p:nvGraphicFramePr>
          <p:cNvPr id="2" name="Objec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083689"/>
              </p:ext>
            </p:extLst>
          </p:nvPr>
        </p:nvGraphicFramePr>
        <p:xfrm>
          <a:off x="558800" y="1041399"/>
          <a:ext cx="3271838" cy="557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Овал 18"/>
          <p:cNvSpPr/>
          <p:nvPr/>
        </p:nvSpPr>
        <p:spPr>
          <a:xfrm>
            <a:off x="2679887" y="1343922"/>
            <a:ext cx="1182687" cy="6143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ea typeface="Tahoma"/>
                <a:cs typeface="Tahoma"/>
              </a:rPr>
              <a:t>(</a:t>
            </a:r>
            <a:r>
              <a:rPr lang="ru-RU" sz="1400" dirty="0"/>
              <a:t>↑ </a:t>
            </a:r>
            <a:r>
              <a:rPr lang="ru-RU" sz="1400" dirty="0" smtClean="0"/>
              <a:t>35%)</a:t>
            </a:r>
            <a:endParaRPr lang="ru-RU" sz="1400" dirty="0"/>
          </a:p>
        </p:txBody>
      </p:sp>
      <p:graphicFrame>
        <p:nvGraphicFramePr>
          <p:cNvPr id="3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453465"/>
              </p:ext>
            </p:extLst>
          </p:nvPr>
        </p:nvGraphicFramePr>
        <p:xfrm>
          <a:off x="4456113" y="1408113"/>
          <a:ext cx="4205287" cy="528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693" name="AutoShape 16"/>
          <p:cNvSpPr>
            <a:spLocks noChangeArrowheads="1"/>
          </p:cNvSpPr>
          <p:nvPr/>
        </p:nvSpPr>
        <p:spPr bwMode="blackGray">
          <a:xfrm rot="16200000" flipV="1">
            <a:off x="1823699" y="3290293"/>
            <a:ext cx="2303721" cy="591343"/>
          </a:xfrm>
          <a:prstGeom prst="rightArrow">
            <a:avLst>
              <a:gd name="adj1" fmla="val 46509"/>
              <a:gd name="adj2" fmla="val 37671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endParaRPr lang="ru-RU" altLang="ru-RU" sz="1100">
              <a:latin typeface="Tahoma" pitchFamily="34" charset="0"/>
            </a:endParaRPr>
          </a:p>
        </p:txBody>
      </p:sp>
      <p:sp>
        <p:nvSpPr>
          <p:cNvPr id="28694" name="AutoShape 16"/>
          <p:cNvSpPr>
            <a:spLocks noChangeArrowheads="1"/>
          </p:cNvSpPr>
          <p:nvPr/>
        </p:nvSpPr>
        <p:spPr bwMode="blackGray">
          <a:xfrm rot="16200000" flipV="1">
            <a:off x="6526286" y="3539250"/>
            <a:ext cx="1460218" cy="469223"/>
          </a:xfrm>
          <a:prstGeom prst="rightArrow">
            <a:avLst>
              <a:gd name="adj1" fmla="val 46509"/>
              <a:gd name="adj2" fmla="val 37749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endParaRPr lang="ru-RU" altLang="ru-RU" sz="1100">
              <a:latin typeface="Tahoma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591550" y="6115050"/>
            <a:ext cx="690563" cy="500063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11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324347" y="1399485"/>
            <a:ext cx="1303337" cy="503237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ea typeface="Tahoma"/>
                <a:cs typeface="Tahoma"/>
              </a:rPr>
              <a:t> </a:t>
            </a:r>
            <a:r>
              <a:rPr lang="ru-RU" sz="1400" dirty="0" smtClean="0">
                <a:ea typeface="Tahoma"/>
                <a:cs typeface="Tahoma"/>
              </a:rPr>
              <a:t>(</a:t>
            </a:r>
            <a:r>
              <a:rPr lang="ru-RU" sz="1400" dirty="0"/>
              <a:t>↑ </a:t>
            </a:r>
            <a:r>
              <a:rPr lang="ru-RU" sz="1400" dirty="0" smtClean="0"/>
              <a:t>93%)</a:t>
            </a:r>
            <a:endParaRPr lang="ru-RU" sz="1400" dirty="0"/>
          </a:p>
        </p:txBody>
      </p:sp>
      <p:sp>
        <p:nvSpPr>
          <p:cNvPr id="14" name="Овал 13"/>
          <p:cNvSpPr/>
          <p:nvPr/>
        </p:nvSpPr>
        <p:spPr>
          <a:xfrm>
            <a:off x="8052182" y="1902722"/>
            <a:ext cx="1349375" cy="473075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300" dirty="0" smtClean="0">
                <a:solidFill>
                  <a:srgbClr val="FFFFFF"/>
                </a:solidFill>
                <a:cs typeface="Tahoma" pitchFamily="34" charset="0"/>
              </a:rPr>
              <a:t>(</a:t>
            </a:r>
            <a:r>
              <a:rPr lang="ru-RU" sz="1400" dirty="0"/>
              <a:t>↓ </a:t>
            </a:r>
            <a:r>
              <a:rPr lang="ru-RU" altLang="ru-RU" sz="1400" dirty="0" smtClean="0">
                <a:solidFill>
                  <a:srgbClr val="FFFFFF"/>
                </a:solidFill>
                <a:cs typeface="Tahoma" pitchFamily="34" charset="0"/>
              </a:rPr>
              <a:t>32</a:t>
            </a:r>
            <a:r>
              <a:rPr lang="ru-RU" altLang="ru-RU" sz="1400" dirty="0" smtClean="0">
                <a:solidFill>
                  <a:srgbClr val="FFFFFF"/>
                </a:solidFill>
              </a:rPr>
              <a:t>%</a:t>
            </a:r>
            <a:r>
              <a:rPr lang="en-US" altLang="ru-RU" sz="1300" dirty="0" smtClean="0">
                <a:solidFill>
                  <a:srgbClr val="FFFFFF"/>
                </a:solidFill>
              </a:rPr>
              <a:t>)</a:t>
            </a:r>
            <a:endParaRPr lang="ru-RU" altLang="ru-RU" sz="1300" dirty="0" smtClean="0">
              <a:solidFill>
                <a:srgbClr val="FFFFFF"/>
              </a:solidFill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blackGray">
          <a:xfrm rot="16200000" flipH="1" flipV="1">
            <a:off x="6999052" y="3581871"/>
            <a:ext cx="1484705" cy="469223"/>
          </a:xfrm>
          <a:prstGeom prst="rightArrow">
            <a:avLst>
              <a:gd name="adj1" fmla="val 46509"/>
              <a:gd name="adj2" fmla="val 37749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endParaRPr lang="ru-RU" altLang="ru-RU" sz="1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678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0" name="Стрелка вверх 6"/>
          <p:cNvSpPr>
            <a:spLocks noChangeArrowheads="1"/>
          </p:cNvSpPr>
          <p:nvPr/>
        </p:nvSpPr>
        <p:spPr bwMode="auto">
          <a:xfrm>
            <a:off x="7308850" y="2493963"/>
            <a:ext cx="647700" cy="1079500"/>
          </a:xfrm>
          <a:prstGeom prst="upArrow">
            <a:avLst>
              <a:gd name="adj1" fmla="val 50000"/>
              <a:gd name="adj2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r"/>
            <a:endParaRPr lang="ru-RU" altLang="ru-RU" b="1"/>
          </a:p>
        </p:txBody>
      </p:sp>
      <p:sp>
        <p:nvSpPr>
          <p:cNvPr id="37901" name="Стрелка вверх 7"/>
          <p:cNvSpPr>
            <a:spLocks noChangeArrowheads="1"/>
          </p:cNvSpPr>
          <p:nvPr/>
        </p:nvSpPr>
        <p:spPr bwMode="auto">
          <a:xfrm>
            <a:off x="7380288" y="3141663"/>
            <a:ext cx="1295400" cy="1366837"/>
          </a:xfrm>
          <a:prstGeom prst="upArrow">
            <a:avLst>
              <a:gd name="adj1" fmla="val 50000"/>
              <a:gd name="adj2" fmla="val 4996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r"/>
            <a:endParaRPr lang="ru-RU" altLang="ru-RU" b="1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-33338" y="250825"/>
            <a:ext cx="9174163" cy="585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9" tIns="45715" rIns="91429" bIns="45715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и травматизм</a:t>
            </a:r>
            <a:endParaRPr lang="ru-RU" altLang="ru-RU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978893"/>
              </p:ext>
            </p:extLst>
          </p:nvPr>
        </p:nvGraphicFramePr>
        <p:xfrm>
          <a:off x="107950" y="176213"/>
          <a:ext cx="4232275" cy="679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391025" y="1052513"/>
            <a:ext cx="4752975" cy="2308225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Основными причинами возникновения                           аварий являются: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904" name="Группа 28"/>
          <p:cNvGrpSpPr>
            <a:grpSpLocks/>
          </p:cNvGrpSpPr>
          <p:nvPr/>
        </p:nvGrpSpPr>
        <p:grpSpPr bwMode="auto">
          <a:xfrm>
            <a:off x="4556125" y="1846263"/>
            <a:ext cx="4160838" cy="4775200"/>
            <a:chOff x="4554924" y="1772816"/>
            <a:chExt cx="4162656" cy="4847487"/>
          </a:xfrm>
        </p:grpSpPr>
        <p:sp>
          <p:nvSpPr>
            <p:cNvPr id="21" name="TextBox 20"/>
            <p:cNvSpPr txBox="1"/>
            <p:nvPr/>
          </p:nvSpPr>
          <p:spPr>
            <a:xfrm>
              <a:off x="4570806" y="1772816"/>
              <a:ext cx="3940309" cy="5318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несоблюдение пострадавшими требований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охраны труда и промышленной безопасности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;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70806" y="2435155"/>
              <a:ext cx="3600435" cy="7493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несоблюдение пострадавшими трудовой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и производственной дисциплины, низкая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квалификация рабочих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;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70806" y="4075694"/>
              <a:ext cx="3711609" cy="5318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не обеспечение со стороны работодателей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безопасных условий труда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;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54924" y="3434305"/>
              <a:ext cx="3972073" cy="5301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осуществление производственного контроля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на низком уровне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;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0806" y="4797660"/>
              <a:ext cx="4146774" cy="9685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отсутствие контроля со стороны специалистов,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ответственных за безопасное производство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работ,  за соблюдением работниками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производственных инструкций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;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73982" y="6088498"/>
              <a:ext cx="3598847" cy="5318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работа грузоподъемных сооружений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с неисправными приборами безопасности</a:t>
              </a:r>
            </a:p>
          </p:txBody>
        </p:sp>
      </p:grpSp>
      <p:sp>
        <p:nvSpPr>
          <p:cNvPr id="23" name="Овал 22"/>
          <p:cNvSpPr/>
          <p:nvPr/>
        </p:nvSpPr>
        <p:spPr>
          <a:xfrm>
            <a:off x="1222375" y="642938"/>
            <a:ext cx="1725613" cy="9445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12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1"/>
          <p:cNvSpPr>
            <a:spLocks noGrp="1"/>
          </p:cNvSpPr>
          <p:nvPr>
            <p:ph/>
          </p:nvPr>
        </p:nvSpPr>
        <p:spPr>
          <a:xfrm>
            <a:off x="530225" y="465138"/>
            <a:ext cx="8229600" cy="595312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Спецстроймаш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(авария)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567738" y="627856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13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" name="Video_2019-06-10_0205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342" y="1060450"/>
            <a:ext cx="8059366" cy="5582585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622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Демиховский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машиностроительный завод»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(несчастный случай со смертельным исходом)</a:t>
            </a:r>
          </a:p>
        </p:txBody>
      </p:sp>
      <p:sp>
        <p:nvSpPr>
          <p:cNvPr id="7" name="Овал 6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14</a:t>
            </a:r>
            <a:endParaRPr lang="ru-RU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9938" name="Picture 2" descr="F:\ДМЗ\DSC_4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6" y="1952625"/>
            <a:ext cx="2539951" cy="3869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F:\ДМЗ\IMG_20190407_142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84" y="1522070"/>
            <a:ext cx="3278413" cy="2458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F:\ДМЗ\IMG_07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84" y="4191887"/>
            <a:ext cx="3209802" cy="2407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F:\ДМЗ\IMG_07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922" y="1952625"/>
            <a:ext cx="2697480" cy="3869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/>
          <p:cNvSpPr txBox="1">
            <a:spLocks/>
          </p:cNvSpPr>
          <p:nvPr/>
        </p:nvSpPr>
        <p:spPr bwMode="auto">
          <a:xfrm>
            <a:off x="131763" y="2763838"/>
            <a:ext cx="8910637" cy="606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9" tIns="45715" rIns="91429" bIns="45715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sz="4400" b="1" dirty="0">
                <a:latin typeface="Times New Roman" pitchFamily="18" charset="0"/>
              </a:rPr>
              <a:t>Спасибо за внимание!</a:t>
            </a: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>
            <a:spLocks/>
          </p:cNvSpPr>
          <p:nvPr/>
        </p:nvSpPr>
        <p:spPr bwMode="auto">
          <a:xfrm>
            <a:off x="144463" y="179388"/>
            <a:ext cx="8912225" cy="606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9" tIns="45715" rIns="91429" bIns="45715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Отдел  по надзору за подъемными сооружениями по Московской области</a:t>
            </a:r>
          </a:p>
        </p:txBody>
      </p:sp>
      <p:sp>
        <p:nvSpPr>
          <p:cNvPr id="14" name="Объект 13"/>
          <p:cNvSpPr txBox="1">
            <a:spLocks noGrp="1"/>
          </p:cNvSpPr>
          <p:nvPr>
            <p:ph idx="1"/>
          </p:nvPr>
        </p:nvSpPr>
        <p:spPr>
          <a:xfrm>
            <a:off x="114300" y="822325"/>
            <a:ext cx="8910638" cy="1682750"/>
          </a:xfrm>
        </p:spPr>
        <p:txBody>
          <a:bodyPr rtlCol="0">
            <a:spAutoFit/>
          </a:bodyPr>
          <a:lstStyle/>
          <a:p>
            <a:pPr marL="0" indent="0" algn="ctr" defTabSz="457145" eaLnBrk="1" fontAlgn="auto" hangingPunct="1">
              <a:buFont typeface="Wingdings 3" pitchFamily="18" charset="2"/>
              <a:buNone/>
              <a:defRPr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Отдел осуществляет надзор за соблюдением требований промышленной безопасности на опасных производственных объектах, на которых используются подъемные сооружения, а также за соблюдением требований технического регламента Таможенного союза «Безопасность лифтов»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16" indent="-285716" algn="ctr" defTabSz="457145" eaLnBrk="1" fontAlgn="auto" hangingPunct="1">
              <a:defRPr/>
            </a:pP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756582" y="4451665"/>
            <a:ext cx="3380956" cy="2204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9" descr="\\192.168.2.2\User's files\МОНОМТТ\Зеленов А.Г\от ОНПС\product_velino_800x800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652761" y="4414670"/>
            <a:ext cx="2242303" cy="2241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912590" y="2170851"/>
            <a:ext cx="3068943" cy="2043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239985" y="2170851"/>
            <a:ext cx="3067863" cy="2043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Овал 7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 bwMode="auto">
          <a:xfrm>
            <a:off x="222250" y="301625"/>
            <a:ext cx="8910638" cy="604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9" tIns="45715" rIns="91429" bIns="45715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sz="2000" b="1" dirty="0">
                <a:latin typeface="Times New Roman" pitchFamily="18" charset="0"/>
              </a:rPr>
              <a:t>Отдел  по надзору за подъемными сооружениями по Московской области</a:t>
            </a:r>
          </a:p>
        </p:txBody>
      </p:sp>
      <p:graphicFrame>
        <p:nvGraphicFramePr>
          <p:cNvPr id="2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767176"/>
              </p:ext>
            </p:extLst>
          </p:nvPr>
        </p:nvGraphicFramePr>
        <p:xfrm>
          <a:off x="722313" y="1703388"/>
          <a:ext cx="3806825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878497"/>
              </p:ext>
            </p:extLst>
          </p:nvPr>
        </p:nvGraphicFramePr>
        <p:xfrm>
          <a:off x="5116513" y="1549400"/>
          <a:ext cx="3429000" cy="501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3188" y="722313"/>
            <a:ext cx="9148762" cy="368300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Фактическая численность сотрудников отдела: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14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человек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7438" y="3416300"/>
            <a:ext cx="982662" cy="33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1824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74900" y="3746500"/>
            <a:ext cx="984250" cy="33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1746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Киселева Е.Ю\Desktop\zamena-kanatov-lif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829" y="-208895"/>
            <a:ext cx="5622758" cy="447609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985409202"/>
              </p:ext>
            </p:extLst>
          </p:nvPr>
        </p:nvGraphicFramePr>
        <p:xfrm>
          <a:off x="203200" y="-348343"/>
          <a:ext cx="8694057" cy="690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672115" y="-1"/>
            <a:ext cx="5471885" cy="569189"/>
          </a:xfrm>
          <a:custGeom>
            <a:avLst/>
            <a:gdLst>
              <a:gd name="connsiteX0" fmla="*/ 0 w 7532915"/>
              <a:gd name="connsiteY0" fmla="*/ 0 h 1045029"/>
              <a:gd name="connsiteX1" fmla="*/ 7532915 w 7532915"/>
              <a:gd name="connsiteY1" fmla="*/ 0 h 1045029"/>
              <a:gd name="connsiteX2" fmla="*/ 7532915 w 7532915"/>
              <a:gd name="connsiteY2" fmla="*/ 1045029 h 1045029"/>
              <a:gd name="connsiteX3" fmla="*/ 0 w 7532915"/>
              <a:gd name="connsiteY3" fmla="*/ 1045029 h 1045029"/>
              <a:gd name="connsiteX4" fmla="*/ 0 w 7532915"/>
              <a:gd name="connsiteY4" fmla="*/ 0 h 1045029"/>
              <a:gd name="connsiteX0" fmla="*/ 0 w 7532915"/>
              <a:gd name="connsiteY0" fmla="*/ 0 h 1045029"/>
              <a:gd name="connsiteX1" fmla="*/ 7532915 w 7532915"/>
              <a:gd name="connsiteY1" fmla="*/ 0 h 1045029"/>
              <a:gd name="connsiteX2" fmla="*/ 7532915 w 7532915"/>
              <a:gd name="connsiteY2" fmla="*/ 1045029 h 1045029"/>
              <a:gd name="connsiteX3" fmla="*/ 1494971 w 7532915"/>
              <a:gd name="connsiteY3" fmla="*/ 725715 h 1045029"/>
              <a:gd name="connsiteX4" fmla="*/ 0 w 7532915"/>
              <a:gd name="connsiteY4" fmla="*/ 0 h 1045029"/>
              <a:gd name="connsiteX0" fmla="*/ 0 w 7532915"/>
              <a:gd name="connsiteY0" fmla="*/ 0 h 740229"/>
              <a:gd name="connsiteX1" fmla="*/ 7532915 w 7532915"/>
              <a:gd name="connsiteY1" fmla="*/ 0 h 740229"/>
              <a:gd name="connsiteX2" fmla="*/ 5776687 w 7532915"/>
              <a:gd name="connsiteY2" fmla="*/ 740229 h 740229"/>
              <a:gd name="connsiteX3" fmla="*/ 1494971 w 7532915"/>
              <a:gd name="connsiteY3" fmla="*/ 725715 h 740229"/>
              <a:gd name="connsiteX4" fmla="*/ 0 w 7532915"/>
              <a:gd name="connsiteY4" fmla="*/ 0 h 740229"/>
              <a:gd name="connsiteX0" fmla="*/ 0 w 5776687"/>
              <a:gd name="connsiteY0" fmla="*/ 0 h 740229"/>
              <a:gd name="connsiteX1" fmla="*/ 5254172 w 5776687"/>
              <a:gd name="connsiteY1" fmla="*/ 0 h 740229"/>
              <a:gd name="connsiteX2" fmla="*/ 5776687 w 5776687"/>
              <a:gd name="connsiteY2" fmla="*/ 740229 h 740229"/>
              <a:gd name="connsiteX3" fmla="*/ 1494971 w 5776687"/>
              <a:gd name="connsiteY3" fmla="*/ 725715 h 740229"/>
              <a:gd name="connsiteX4" fmla="*/ 0 w 5776687"/>
              <a:gd name="connsiteY4" fmla="*/ 0 h 740229"/>
              <a:gd name="connsiteX0" fmla="*/ 319315 w 4281716"/>
              <a:gd name="connsiteY0" fmla="*/ 0 h 740229"/>
              <a:gd name="connsiteX1" fmla="*/ 3759201 w 4281716"/>
              <a:gd name="connsiteY1" fmla="*/ 0 h 740229"/>
              <a:gd name="connsiteX2" fmla="*/ 4281716 w 4281716"/>
              <a:gd name="connsiteY2" fmla="*/ 740229 h 740229"/>
              <a:gd name="connsiteX3" fmla="*/ 0 w 4281716"/>
              <a:gd name="connsiteY3" fmla="*/ 725715 h 740229"/>
              <a:gd name="connsiteX4" fmla="*/ 319315 w 4281716"/>
              <a:gd name="connsiteY4" fmla="*/ 0 h 740229"/>
              <a:gd name="connsiteX0" fmla="*/ 319315 w 3764146"/>
              <a:gd name="connsiteY0" fmla="*/ 0 h 725714"/>
              <a:gd name="connsiteX1" fmla="*/ 3759201 w 3764146"/>
              <a:gd name="connsiteY1" fmla="*/ 0 h 725714"/>
              <a:gd name="connsiteX2" fmla="*/ 3764146 w 3764146"/>
              <a:gd name="connsiteY2" fmla="*/ 703218 h 725714"/>
              <a:gd name="connsiteX3" fmla="*/ 0 w 3764146"/>
              <a:gd name="connsiteY3" fmla="*/ 725715 h 725714"/>
              <a:gd name="connsiteX4" fmla="*/ 319315 w 3764146"/>
              <a:gd name="connsiteY4" fmla="*/ 0 h 725714"/>
              <a:gd name="connsiteX0" fmla="*/ 319315 w 3766880"/>
              <a:gd name="connsiteY0" fmla="*/ 0 h 725715"/>
              <a:gd name="connsiteX1" fmla="*/ 3759201 w 3766880"/>
              <a:gd name="connsiteY1" fmla="*/ 0 h 725715"/>
              <a:gd name="connsiteX2" fmla="*/ 3764146 w 3766880"/>
              <a:gd name="connsiteY2" fmla="*/ 703218 h 725715"/>
              <a:gd name="connsiteX3" fmla="*/ 0 w 3766880"/>
              <a:gd name="connsiteY3" fmla="*/ 725715 h 725715"/>
              <a:gd name="connsiteX4" fmla="*/ 319315 w 3766880"/>
              <a:gd name="connsiteY4" fmla="*/ 0 h 7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6880" h="725715">
                <a:moveTo>
                  <a:pt x="319315" y="0"/>
                </a:moveTo>
                <a:lnTo>
                  <a:pt x="3759201" y="0"/>
                </a:lnTo>
                <a:cubicBezTo>
                  <a:pt x="3760849" y="234406"/>
                  <a:pt x="3771909" y="579846"/>
                  <a:pt x="3764146" y="703218"/>
                </a:cubicBezTo>
                <a:lnTo>
                  <a:pt x="0" y="725715"/>
                </a:lnTo>
                <a:lnTo>
                  <a:pt x="319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  месяцев 2019 года</a:t>
            </a:r>
            <a:endParaRPr lang="ru-RU" sz="28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4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340225" y="91213"/>
            <a:ext cx="4994275" cy="3337787"/>
          </a:xfrm>
        </p:spPr>
        <p:txBody>
          <a:bodyPr>
            <a:scene3d>
              <a:camera prst="perspectiveHeroicExtremeLeftFacing"/>
              <a:lightRig rig="threePt" dir="t"/>
            </a:scene3d>
          </a:bodyPr>
          <a:lstStyle/>
          <a:p>
            <a:pPr marL="0" indent="0" algn="ctr">
              <a:buFont typeface="Wingdings 3" pitchFamily="18" charset="2"/>
              <a:buNone/>
              <a:defRPr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регламент 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Таможенного союза «Безопасность лифтов» </a:t>
            </a:r>
            <a:endParaRPr lang="ru-RU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3" pitchFamily="18" charset="2"/>
              <a:buNone/>
              <a:defRPr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ТР 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ТС 011/2011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28634410"/>
              </p:ext>
            </p:extLst>
          </p:nvPr>
        </p:nvGraphicFramePr>
        <p:xfrm>
          <a:off x="4542196" y="3207657"/>
          <a:ext cx="4485689" cy="3641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19520108"/>
              </p:ext>
            </p:extLst>
          </p:nvPr>
        </p:nvGraphicFramePr>
        <p:xfrm>
          <a:off x="183903" y="471483"/>
          <a:ext cx="4540497" cy="3244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15270186"/>
              </p:ext>
            </p:extLst>
          </p:nvPr>
        </p:nvGraphicFramePr>
        <p:xfrm>
          <a:off x="190831" y="3048000"/>
          <a:ext cx="4395684" cy="418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4821" name="Picture 7" descr="C:\Users\Киселева Е.Ю\Desktop\138351833cbd89343273284cecccdce7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24400" y="2084388"/>
            <a:ext cx="14811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5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04673852"/>
              </p:ext>
            </p:extLst>
          </p:nvPr>
        </p:nvGraphicFramePr>
        <p:xfrm>
          <a:off x="223838" y="3363913"/>
          <a:ext cx="8229600" cy="100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6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0075" y="271463"/>
            <a:ext cx="7700963" cy="9144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сновные 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типовые и массовые нарушения обязательных требований, установленные в ходе государственного контроля и надзора при эксплуатации лифтов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1387477"/>
            <a:ext cx="3910013" cy="8128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20000"/>
            </a:pPr>
            <a:r>
              <a:rPr lang="ru-RU" sz="1000" dirty="0"/>
              <a:t>Проведение технического обслуживания, ремонта, осмотра лифта не проводится в соответствии с руководством по эксплуатации завода изготовителя. (Не выровнена и не отрегулирована работа балансирной подвески верхней балки кабины лифта)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619" y="2262602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Истёк назначенный срок службы эксплуатации лифтов. Не продлён срок использования лифта по назначению.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623" y="2927349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8619" y="5565410"/>
            <a:ext cx="3910013" cy="98461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Проведение технического обслуживания, ремонта, осмотра лифта не проводится в соответствии с руководством по эксплуатации завода изготовителя. (Выработка лунок отводного блока редуктора главного привода лебёдки лифта. Деформированы лунки от тяговых канатов)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8622" y="2913463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42000"/>
            </a:pPr>
            <a:r>
              <a:rPr lang="ru-RU" sz="1000" dirty="0"/>
              <a:t>Проведение технического обслуживания, ремонта, осмотра лифта не проводится в соответствии с руководством по эксплуатации завода изготовителя. (Отсутствует устройство для ручного растормаживания.)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8620" y="4895481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Точность автоматической остановки кабины лифта при эксплуатационных режимах работы не совпадает с уровнем порога шахты более чем определено руководством по эксплуатации.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8621" y="4239437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В кабинах лифтов предназначенного для перемещения людей, не обеспечен воздухообмен, что подтверждается отсутствием вентиляционных отверстий в кабинах лифтов.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8619" y="3589749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Зазор между обрамлением и лицевой поверхностью створок дверей шахты пассажирского лифта с боковых сторон превышает 8 </a:t>
            </a:r>
            <a:r>
              <a:rPr lang="ru-RU" sz="1050" dirty="0" smtClean="0"/>
              <a:t>мм.</a:t>
            </a:r>
            <a:endParaRPr lang="ru-RU" sz="105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43420" y="5565409"/>
            <a:ext cx="3910013" cy="98461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Проведение технического обслуживания, ремонта, осмотра лифта не проводится в соответствии с руководством по эксплуатации завода изготовителя. (Не срабатывает контакт слабины тяговых канатов. Не отрегулирован зазор между роликом контакта и рамкой балансирной подвески верхней балки кабины лифта)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43422" y="2263775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Не обеспечен уровень освещённости зон обслуживания оборудования персоналом в шахтах лифтов. (Сломан выключатель освещения шахты в машинном помещении)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543422" y="3583393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Устройства освещения кабин лифтов не выполнены из материалов, снижающих риск их намеренного повреждения или поджигания.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43422" y="2913463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На двери машинного помещения отсутствует устройство, запирающее дверь ключом с наружи, а изнутри без ключа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543420" y="4895481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На верхних вкладышах башмаков кабины и противовеса лифтов отсутствуют смазывающие устройства, предусмотренные изготовителем лифтов.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43421" y="4239437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Боковой зазор между рабочими поверхностями вкладышей башмаков противовеса (кабины) и направляющими превышают допустимую величину, определенную руководством по эксплуатации лифтов.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543420" y="1391079"/>
            <a:ext cx="3910013" cy="80919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Не обеспечивается безопасность лифта в период назначенного срока службы в части отсутствия двухсторонней переговорной связи между проводником (лифтером) в кабине лифта и квалифицированным ремонтным персоналом.</a:t>
            </a:r>
          </a:p>
        </p:txBody>
      </p:sp>
    </p:spTree>
    <p:extLst>
      <p:ext uri="{BB962C8B-B14F-4D97-AF65-F5344CB8AC3E}">
        <p14:creationId xmlns:p14="http://schemas.microsoft.com/office/powerpoint/2010/main" val="377035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2"/>
          <p:cNvSpPr txBox="1">
            <a:spLocks noChangeArrowheads="1"/>
          </p:cNvSpPr>
          <p:nvPr/>
        </p:nvSpPr>
        <p:spPr bwMode="auto">
          <a:xfrm>
            <a:off x="3262125" y="1377267"/>
            <a:ext cx="6074528" cy="338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Итоги проверок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 9 месяцев 2019 года: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343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контрольно-надзорных мероприятий: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15 проверок по поручению Правительства (башенные краны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Принято участие в 8 плановых комплексных проверках;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19 проверок  по контролю выполнения предписаний;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4 проверки, согласованные с прокуратурой по факту угрозы и причинения вреда жизни и здоровья людей;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297  участие в комиссии по пуску в эксплуатацию подъемных сооружений.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Выявлено  1231  нарушение требований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пром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. безопасности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Административные </a:t>
            </a:r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наказания: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Приостановлена работа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  кранов, 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Наложены штрафы: 56  на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юр.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лицо, 35  на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дл. лицо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400675" y="39036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400675" y="39036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Прямоугольник 10"/>
          <p:cNvSpPr>
            <a:spLocks noChangeArrowheads="1"/>
          </p:cNvSpPr>
          <p:nvPr/>
        </p:nvSpPr>
        <p:spPr bwMode="auto">
          <a:xfrm>
            <a:off x="1045029" y="-32554"/>
            <a:ext cx="8098971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Надзор за подъемными сооружениям в сфере промышленной безопасности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4" name="Picture 227" descr="\\192.168.2.2\User's files\ОНПС\Киселева Е.Ю\Рисунок1.jpg"/>
          <p:cNvPicPr>
            <a:picLocks noChangeAspect="1" noChangeArrowheads="1"/>
          </p:cNvPicPr>
          <p:nvPr/>
        </p:nvPicPr>
        <p:blipFill>
          <a:blip r:embed="rId3"/>
          <a:srcRect l="4076" t="2" r="49989" b="36832"/>
          <a:stretch>
            <a:fillRect/>
          </a:stretch>
        </p:blipFill>
        <p:spPr bwMode="auto">
          <a:xfrm>
            <a:off x="147864" y="1740692"/>
            <a:ext cx="2730480" cy="296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5" name="Group 36"/>
          <p:cNvGrpSpPr>
            <a:grpSpLocks/>
          </p:cNvGrpSpPr>
          <p:nvPr/>
        </p:nvGrpSpPr>
        <p:grpSpPr bwMode="auto">
          <a:xfrm>
            <a:off x="0" y="551655"/>
            <a:ext cx="9144000" cy="1189037"/>
            <a:chOff x="0" y="108"/>
            <a:chExt cx="5760" cy="749"/>
          </a:xfrm>
        </p:grpSpPr>
        <p:sp>
          <p:nvSpPr>
            <p:cNvPr id="32778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2785" name="Picture 41" descr="fsetan_emblema200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3" y="108"/>
              <a:ext cx="680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Овал 13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7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659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6513" y="2698506"/>
            <a:ext cx="1955612" cy="2649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668" name="Picture 228" descr="C:\Users\Киселева Е.Ю\Desktop\kran_3-e1473769158300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-180945" y="4121239"/>
            <a:ext cx="9505889" cy="2824439"/>
          </a:xfrm>
          <a:prstGeom prst="rect">
            <a:avLst/>
          </a:prstGeom>
          <a:noFill/>
          <a:effectLst>
            <a:softEdge rad="444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94265085"/>
              </p:ext>
            </p:extLst>
          </p:nvPr>
        </p:nvGraphicFramePr>
        <p:xfrm>
          <a:off x="-71438" y="1185864"/>
          <a:ext cx="9215438" cy="55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5799" y="128588"/>
            <a:ext cx="7700963" cy="914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</a:t>
            </a:r>
            <a:r>
              <a:rPr lang="ru-RU" b="1" dirty="0" smtClean="0"/>
              <a:t>сновные </a:t>
            </a:r>
            <a:r>
              <a:rPr lang="ru-RU" b="1" dirty="0"/>
              <a:t>типовые и массовые нарушения обязательных требований, установленных в ходе государственного контроля и надзора при эксплуатации подъемных </a:t>
            </a:r>
            <a:r>
              <a:rPr lang="ru-RU" b="1" dirty="0" smtClean="0"/>
              <a:t>сооружений (промышленная безопасность)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8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6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262736"/>
              </p:ext>
            </p:extLst>
          </p:nvPr>
        </p:nvGraphicFramePr>
        <p:xfrm>
          <a:off x="912813" y="976313"/>
          <a:ext cx="3252787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546848"/>
              </p:ext>
            </p:extLst>
          </p:nvPr>
        </p:nvGraphicFramePr>
        <p:xfrm>
          <a:off x="4790941" y="1176338"/>
          <a:ext cx="3510097" cy="567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617" name="Rectangle 3"/>
          <p:cNvSpPr>
            <a:spLocks noChangeArrowheads="1"/>
          </p:cNvSpPr>
          <p:nvPr/>
        </p:nvSpPr>
        <p:spPr bwMode="auto">
          <a:xfrm>
            <a:off x="-141288" y="263600"/>
            <a:ext cx="9174163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spAutoFit/>
          </a:bodyPr>
          <a:lstStyle/>
          <a:p>
            <a:pPr marL="741363" lvl="1" indent="0" algn="ctr" eaLnBrk="0" hangingPunct="0">
              <a:spcBef>
                <a:spcPct val="20000"/>
              </a:spcBef>
            </a:pPr>
            <a:r>
              <a:rPr lang="ru-RU" altLang="ru-RU" sz="2000" dirty="0">
                <a:latin typeface="Tahoma" pitchFamily="34" charset="0"/>
              </a:rPr>
              <a:t>Сравнительные показатели количества проведенных отделом проверок, а также количества выявленных </a:t>
            </a:r>
            <a:r>
              <a:rPr lang="ru-RU" altLang="ru-RU" sz="2000" dirty="0" smtClean="0">
                <a:latin typeface="Tahoma" pitchFamily="34" charset="0"/>
              </a:rPr>
              <a:t>нарушений</a:t>
            </a:r>
            <a:endParaRPr lang="ru-RU" altLang="ru-RU" sz="2000" dirty="0">
              <a:latin typeface="Tahoma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41829" y="3130550"/>
            <a:ext cx="1593850" cy="504825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ea typeface="Tahoma"/>
                <a:cs typeface="Tahoma"/>
              </a:rPr>
              <a:t>(</a:t>
            </a:r>
            <a:r>
              <a:rPr lang="ru-RU" sz="1400" dirty="0"/>
              <a:t>↓ </a:t>
            </a:r>
            <a:r>
              <a:rPr lang="ru-RU" sz="1400" dirty="0" smtClean="0"/>
              <a:t>49%)</a:t>
            </a:r>
            <a:endParaRPr lang="ru-RU" sz="1400" dirty="0"/>
          </a:p>
        </p:txBody>
      </p:sp>
      <p:sp>
        <p:nvSpPr>
          <p:cNvPr id="13" name="Овал 12"/>
          <p:cNvSpPr/>
          <p:nvPr/>
        </p:nvSpPr>
        <p:spPr>
          <a:xfrm>
            <a:off x="7033443" y="1733483"/>
            <a:ext cx="1725612" cy="636588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a typeface="Tahoma"/>
                <a:cs typeface="Tahoma"/>
              </a:rPr>
              <a:t>(</a:t>
            </a:r>
            <a:r>
              <a:rPr lang="ru-RU" sz="1400" dirty="0" smtClean="0"/>
              <a:t>↑ </a:t>
            </a:r>
            <a:r>
              <a:rPr lang="ru-RU" sz="1400" dirty="0" smtClean="0"/>
              <a:t>16%)</a:t>
            </a:r>
            <a:endParaRPr lang="ru-RU" sz="1400" dirty="0"/>
          </a:p>
        </p:txBody>
      </p:sp>
      <p:sp>
        <p:nvSpPr>
          <p:cNvPr id="25621" name="AutoShape 16"/>
          <p:cNvSpPr>
            <a:spLocks noChangeArrowheads="1"/>
          </p:cNvSpPr>
          <p:nvPr/>
        </p:nvSpPr>
        <p:spPr bwMode="blackGray">
          <a:xfrm rot="16200000" flipV="1">
            <a:off x="6645206" y="3240336"/>
            <a:ext cx="1533663" cy="565150"/>
          </a:xfrm>
          <a:prstGeom prst="rightArrow">
            <a:avLst>
              <a:gd name="adj1" fmla="val 46509"/>
              <a:gd name="adj2" fmla="val 37763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endParaRPr lang="ru-RU" altLang="ru-RU" sz="1100">
              <a:latin typeface="Tahoma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9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blackGray">
          <a:xfrm rot="16200000" flipH="1" flipV="1">
            <a:off x="2830627" y="4007168"/>
            <a:ext cx="641785" cy="565150"/>
          </a:xfrm>
          <a:prstGeom prst="rightArrow">
            <a:avLst>
              <a:gd name="adj1" fmla="val 46509"/>
              <a:gd name="adj2" fmla="val 37763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endParaRPr lang="ru-RU" altLang="ru-RU" sz="1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32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2911</TotalTime>
  <Words>1080</Words>
  <Application>Microsoft Office PowerPoint</Application>
  <PresentationFormat>Экран (4:3)</PresentationFormat>
  <Paragraphs>167</Paragraphs>
  <Slides>15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Сектор</vt:lpstr>
      <vt:lpstr>АНАЛИЗ ОСНОВНЫХ ПОКАЗАТЕЛЕЙ  КОНТРОЛЬНО-НАДЗОРНОЙ  ДЕЯТЕЛЬНОСТИ  ПРИ ОСУЩЕСТВЛЕНИИ НАДЗОРА ЗА ПОДЪЕМНЫМИ СООРУЖЕНИЯМИ  ЗА 9 МЕСЯЦЕВ 2019 г. РАССЛЕДОВАНИЕ АВАРИЙ И НЕСЧАСТНЫХ СЛУЧАЕВ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АО ЦНИИ Электроника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еанвсрпс</dc:title>
  <dc:creator>Viktoria</dc:creator>
  <cp:lastModifiedBy>Киселева Е.Ю</cp:lastModifiedBy>
  <cp:revision>189</cp:revision>
  <dcterms:created xsi:type="dcterms:W3CDTF">2018-07-11T12:41:40Z</dcterms:created>
  <dcterms:modified xsi:type="dcterms:W3CDTF">2019-12-03T10:47:12Z</dcterms:modified>
</cp:coreProperties>
</file>